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2192000" cy="6858000"/>
  <p:notesSz cx="6858000" cy="12192000"/>
  <p:embeddedFontLst>
    <p:embeddedFont>
      <p:font typeface="Commissioner Bold" panose="020B0604020202020204" charset="0"/>
      <p:regular r:id="rId12"/>
    </p:embeddedFont>
    <p:embeddedFont>
      <p:font typeface="Commissioner" panose="020B0604020202020204" charset="0"/>
      <p:regular r:id="rId13"/>
    </p:embeddedFont>
    <p:embeddedFont>
      <p:font typeface="Commissioner SemiBol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Noto Serif Display SemiBold" panose="020B0604020202020204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58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этой презентации малые акушерские операции рассматриваются как последовательность клинических решений: от оценки состояния матери и плода до контроля результата и профилактики осложнений.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2394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9937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8087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01688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000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89273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7250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50079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16560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481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15797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74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02BBF-20A7-415C-B73E-DB4C9971D7A4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3020D-569F-45CA-90E3-F7E819F11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56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1182" y="914400"/>
            <a:ext cx="6603835" cy="4638377"/>
          </a:xfrm>
          <a:prstGeom prst="rect">
            <a:avLst/>
          </a:prstGeom>
          <a:solidFill>
            <a:srgbClr val="F4F5F2"/>
          </a:solidFill>
          <a:ln/>
        </p:spPr>
      </p:sp>
      <p:sp>
        <p:nvSpPr>
          <p:cNvPr id="3" name="Text 1"/>
          <p:cNvSpPr/>
          <p:nvPr/>
        </p:nvSpPr>
        <p:spPr>
          <a:xfrm>
            <a:off x="1092173" y="1244600"/>
            <a:ext cx="645143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АКУШЕРСТВО · УЧЕБНАЯ СХЕМА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92173" y="1525191"/>
            <a:ext cx="5841854" cy="2176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600" kern="0" spc="-84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Малые акушерские операции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1092173" y="3955355"/>
            <a:ext cx="1927772" cy="38100"/>
          </a:xfrm>
          <a:prstGeom prst="roundRect">
            <a:avLst>
              <a:gd name="adj" fmla="val 49999"/>
            </a:avLst>
          </a:prstGeom>
          <a:solidFill>
            <a:srgbClr val="0B7A55"/>
          </a:solidFill>
          <a:ln/>
        </p:spPr>
      </p:sp>
      <p:sp>
        <p:nvSpPr>
          <p:cNvPr id="6" name="Text 4"/>
          <p:cNvSpPr/>
          <p:nvPr/>
        </p:nvSpPr>
        <p:spPr>
          <a:xfrm>
            <a:off x="1092173" y="4228405"/>
            <a:ext cx="5841854" cy="994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8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Определение, показания, диагностика и принципы помощи во время родов и в раннем послеродовом периоде.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ОПРЕДЕЛЕНИЕ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90191"/>
            <a:ext cx="10972526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Что относят к малым акушерским операциям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09585" y="1504851"/>
            <a:ext cx="10972526" cy="66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8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Это вмешательства без абдоминального доступа, выполняемые в период беременности, родов или раннего послеродового периода.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9585" y="3657898"/>
            <a:ext cx="83421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09585" y="3942358"/>
            <a:ext cx="3454314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7" name="Text 5"/>
          <p:cNvSpPr/>
          <p:nvPr/>
        </p:nvSpPr>
        <p:spPr>
          <a:xfrm>
            <a:off x="609585" y="4083248"/>
            <a:ext cx="3454314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Когда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09585" y="4494709"/>
            <a:ext cx="3454314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При беременности, родах и в раннем послеродовом периоде.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368691" y="3657898"/>
            <a:ext cx="85742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368691" y="3942358"/>
            <a:ext cx="3454314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1" name="Text 9"/>
          <p:cNvSpPr/>
          <p:nvPr/>
        </p:nvSpPr>
        <p:spPr>
          <a:xfrm>
            <a:off x="4368691" y="4083248"/>
            <a:ext cx="3454314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Как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368691" y="4494709"/>
            <a:ext cx="3454314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Через естественные родовые пути или наружными манипуляциями.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27797" y="3657898"/>
            <a:ext cx="86040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27797" y="3942358"/>
            <a:ext cx="3454314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5" name="Text 13"/>
          <p:cNvSpPr/>
          <p:nvPr/>
        </p:nvSpPr>
        <p:spPr>
          <a:xfrm>
            <a:off x="8127797" y="4083248"/>
            <a:ext cx="3454314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Где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8127797" y="4494709"/>
            <a:ext cx="3454314" cy="7733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В малой операционной или подготовленной индивидуальной родильной комнате.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09585" y="5445820"/>
            <a:ext cx="10972526" cy="802580"/>
          </a:xfrm>
          <a:prstGeom prst="roundRect">
            <a:avLst>
              <a:gd name="adj" fmla="val 1424"/>
            </a:avLst>
          </a:prstGeom>
          <a:solidFill>
            <a:srgbClr val="D0FBED"/>
          </a:solidFill>
          <a:ln/>
        </p:spPr>
      </p:sp>
      <p:sp>
        <p:nvSpPr>
          <p:cNvPr id="18" name="Text 16"/>
          <p:cNvSpPr/>
          <p:nvPr/>
        </p:nvSpPr>
        <p:spPr>
          <a:xfrm>
            <a:off x="812780" y="5699820"/>
            <a:ext cx="11175720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Граница условна.</a:t>
            </a:r>
            <a:r>
              <a:rPr lang="en-US" sz="16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Отнесение вмешательства к малым зависит от классификации и может отличаться.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ПОЧЕМУ ВМЕШИВАЮТСЯ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90191"/>
            <a:ext cx="10972526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Почему возникает необходимость во вмешательстве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9585" y="1504851"/>
            <a:ext cx="507987" cy="508000"/>
          </a:xfrm>
          <a:prstGeom prst="roundRect">
            <a:avLst>
              <a:gd name="adj" fmla="val 12000"/>
            </a:avLst>
          </a:prstGeom>
          <a:noFill/>
          <a:ln w="6350">
            <a:solidFill>
              <a:srgbClr val="15171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09585" y="2133501"/>
            <a:ext cx="533386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Родовая деятельность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09585" y="2544961"/>
            <a:ext cx="5333867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Слабость схваток или потуг, не поддающаяся коррекции.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48244" y="1504851"/>
            <a:ext cx="622284" cy="622300"/>
          </a:xfrm>
          <a:prstGeom prst="roundRect">
            <a:avLst>
              <a:gd name="adj" fmla="val 9796"/>
            </a:avLst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990" y="1663601"/>
            <a:ext cx="304792" cy="3048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248244" y="2247801"/>
            <a:ext cx="533386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Плод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248244" y="2659261"/>
            <a:ext cx="5333867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Острая или нарастающая гипоксия, неправильное положение или тазовое предлежание.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09585" y="4028976"/>
            <a:ext cx="622284" cy="622300"/>
          </a:xfrm>
          <a:prstGeom prst="roundRect">
            <a:avLst>
              <a:gd name="adj" fmla="val 9796"/>
            </a:avLst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31" y="4187726"/>
            <a:ext cx="304792" cy="3048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09585" y="4771926"/>
            <a:ext cx="533386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Последовый период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609585" y="5183386"/>
            <a:ext cx="5333867" cy="589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Задержка плаценты, дефект ткани, продолжающаяся кровопотеря.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248244" y="4028976"/>
            <a:ext cx="622284" cy="622300"/>
          </a:xfrm>
          <a:prstGeom prst="roundRect">
            <a:avLst>
              <a:gd name="adj" fmla="val 9796"/>
            </a:avLst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990" y="4187726"/>
            <a:ext cx="304792" cy="3048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48244" y="4771926"/>
            <a:ext cx="533386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Мать и родовые пути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6248244" y="5183386"/>
            <a:ext cx="5333867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Угроза разрыва промежности, экстрагенитальные заболевания, разрывы шейки матки, влагалища или промежности.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КЛИНИЧЕСКОЕ РЕШЕНИЕ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90191"/>
            <a:ext cx="10972526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Показания определяют по клинической картине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09585" y="1504851"/>
            <a:ext cx="83421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1789311"/>
            <a:ext cx="2072529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6" name="Text 4"/>
          <p:cNvSpPr/>
          <p:nvPr/>
        </p:nvSpPr>
        <p:spPr>
          <a:xfrm>
            <a:off x="609585" y="1930202"/>
            <a:ext cx="2072628" cy="460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Состояние матери и плода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2834510" y="1504851"/>
            <a:ext cx="85742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834510" y="1789311"/>
            <a:ext cx="2072529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9" name="Text 7"/>
          <p:cNvSpPr/>
          <p:nvPr/>
        </p:nvSpPr>
        <p:spPr>
          <a:xfrm>
            <a:off x="2834510" y="1930202"/>
            <a:ext cx="2072628" cy="460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Исследование и мониторинг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5059434" y="1504851"/>
            <a:ext cx="86040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59434" y="1789311"/>
            <a:ext cx="2072727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2" name="Text 10"/>
          <p:cNvSpPr/>
          <p:nvPr/>
        </p:nvSpPr>
        <p:spPr>
          <a:xfrm>
            <a:off x="5059434" y="1930202"/>
            <a:ext cx="2072727" cy="230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Показание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284458" y="1504851"/>
            <a:ext cx="86754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284458" y="1789311"/>
            <a:ext cx="2072529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5" name="Text 13"/>
          <p:cNvSpPr/>
          <p:nvPr/>
        </p:nvSpPr>
        <p:spPr>
          <a:xfrm>
            <a:off x="7284458" y="1930202"/>
            <a:ext cx="2072628" cy="460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Выбор вмешательства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9509383" y="1504851"/>
            <a:ext cx="86169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509383" y="1789311"/>
            <a:ext cx="2072727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8" name="Text 16"/>
          <p:cNvSpPr/>
          <p:nvPr/>
        </p:nvSpPr>
        <p:spPr>
          <a:xfrm>
            <a:off x="9509383" y="1930202"/>
            <a:ext cx="2072727" cy="460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Контроль результата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609585" y="2594372"/>
            <a:ext cx="5333867" cy="1607046"/>
          </a:xfrm>
          <a:prstGeom prst="roundRect">
            <a:avLst>
              <a:gd name="adj" fmla="val 711"/>
            </a:avLst>
          </a:prstGeom>
          <a:solidFill>
            <a:srgbClr val="F2EEEE"/>
          </a:solidFill>
          <a:ln/>
        </p:spPr>
      </p:sp>
      <p:sp>
        <p:nvSpPr>
          <p:cNvPr id="20" name="Text 18"/>
          <p:cNvSpPr/>
          <p:nvPr/>
        </p:nvSpPr>
        <p:spPr>
          <a:xfrm>
            <a:off x="838179" y="2822972"/>
            <a:ext cx="4876678" cy="230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Исследование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38179" y="3199507"/>
            <a:ext cx="4876678" cy="7733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b="1" dirty="0">
                <a:solidFill>
                  <a:srgbClr val="2E323A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Наружное и влагалищное исследование:</a:t>
            </a: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положение и предлежание плода, раскрытие шейки, уровень головки, состояние оболочек.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48244" y="2594372"/>
            <a:ext cx="5333867" cy="1607046"/>
          </a:xfrm>
          <a:prstGeom prst="roundRect">
            <a:avLst>
              <a:gd name="adj" fmla="val 711"/>
            </a:avLst>
          </a:prstGeom>
          <a:solidFill>
            <a:srgbClr val="F2EEEE"/>
          </a:solidFill>
          <a:ln/>
        </p:spPr>
      </p:sp>
      <p:sp>
        <p:nvSpPr>
          <p:cNvPr id="23" name="Text 21"/>
          <p:cNvSpPr/>
          <p:nvPr/>
        </p:nvSpPr>
        <p:spPr>
          <a:xfrm>
            <a:off x="6476838" y="2822972"/>
            <a:ext cx="4876678" cy="230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Мониторинг плода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6476838" y="3199507"/>
            <a:ext cx="4876678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b="1" dirty="0">
                <a:solidFill>
                  <a:srgbClr val="2E323A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КТГ и УЗИ с допплерометрией:</a:t>
            </a: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состояние плода, признаки гипоксии и функция плаценты.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09585" y="4506218"/>
            <a:ext cx="5333867" cy="1349276"/>
          </a:xfrm>
          <a:prstGeom prst="roundRect">
            <a:avLst>
              <a:gd name="adj" fmla="val 847"/>
            </a:avLst>
          </a:prstGeom>
          <a:solidFill>
            <a:srgbClr val="F2EEEE"/>
          </a:solidFill>
          <a:ln/>
        </p:spPr>
      </p:sp>
      <p:sp>
        <p:nvSpPr>
          <p:cNvPr id="26" name="Text 24"/>
          <p:cNvSpPr/>
          <p:nvPr/>
        </p:nvSpPr>
        <p:spPr>
          <a:xfrm>
            <a:off x="838179" y="4734818"/>
            <a:ext cx="4876678" cy="230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Динамика родов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838179" y="5111353"/>
            <a:ext cx="4876678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b="1" dirty="0">
                <a:solidFill>
                  <a:srgbClr val="2E323A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Партограмма:</a:t>
            </a: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динамика раскрытия и продвижения плода, своевременное выявление замедления родов.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248244" y="4506218"/>
            <a:ext cx="5333867" cy="1349276"/>
          </a:xfrm>
          <a:prstGeom prst="roundRect">
            <a:avLst>
              <a:gd name="adj" fmla="val 847"/>
            </a:avLst>
          </a:prstGeom>
          <a:solidFill>
            <a:srgbClr val="F2EEEE"/>
          </a:solidFill>
          <a:ln/>
        </p:spPr>
      </p:sp>
      <p:sp>
        <p:nvSpPr>
          <p:cNvPr id="29" name="Text 27"/>
          <p:cNvSpPr/>
          <p:nvPr/>
        </p:nvSpPr>
        <p:spPr>
          <a:xfrm>
            <a:off x="6476838" y="4734818"/>
            <a:ext cx="4876678" cy="230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65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Последовый период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6476838" y="5111353"/>
            <a:ext cx="4876678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b="1" dirty="0">
                <a:solidFill>
                  <a:srgbClr val="2E323A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Кровопотеря и осмотр последа:</a:t>
            </a: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ключевые ориентиры в последовом и раннем послеродовом периодах.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1372493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ДВЕ РАЗНЫЕ ЗАДАЧИ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1653084"/>
            <a:ext cx="10972526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Амниотомия и рассечение промежности решают разные задачи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09585" y="2679204"/>
            <a:ext cx="5333867" cy="2327573"/>
          </a:xfrm>
          <a:prstGeom prst="rect">
            <a:avLst/>
          </a:prstGeom>
          <a:solidFill>
            <a:srgbClr val="E4F2EA"/>
          </a:solidFill>
          <a:ln/>
        </p:spPr>
      </p:sp>
      <p:sp>
        <p:nvSpPr>
          <p:cNvPr id="5" name="Text 3"/>
          <p:cNvSpPr/>
          <p:nvPr/>
        </p:nvSpPr>
        <p:spPr>
          <a:xfrm>
            <a:off x="838179" y="2907804"/>
            <a:ext cx="5105272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АМНИОТОМИЯ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38179" y="3188395"/>
            <a:ext cx="4876678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Изменить ход родовой деятельности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38179" y="3599855"/>
            <a:ext cx="4876678" cy="1178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Искусственный разрыв плодного пузыря для возбуждения или усиления родовой деятельности, в том числе при переношенной беременности, гестозе, многоводии или плоском пузыре.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48244" y="2679204"/>
            <a:ext cx="5333867" cy="2327573"/>
          </a:xfrm>
          <a:prstGeom prst="rect">
            <a:avLst/>
          </a:prstGeom>
          <a:solidFill>
            <a:srgbClr val="FCF1D8"/>
          </a:solidFill>
          <a:ln/>
        </p:spPr>
      </p:sp>
      <p:sp>
        <p:nvSpPr>
          <p:cNvPr id="9" name="Text 7"/>
          <p:cNvSpPr/>
          <p:nvPr/>
        </p:nvSpPr>
        <p:spPr>
          <a:xfrm>
            <a:off x="6476838" y="2907804"/>
            <a:ext cx="5105272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ЭПИЗИОТОМИЯ И ПЕРИНЕОТОМИЯ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76838" y="3188395"/>
            <a:ext cx="4876678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Создать защиту или доступ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476838" y="3599855"/>
            <a:ext cx="4876678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Рассечение промежности при угрозе разрыва, для защиты плода или доступа при влагалищном родоразрешении.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585" y="5190927"/>
            <a:ext cx="11582110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Показания оценивают по влагалищному исследованию, партограмме и состоянию тканей промежности.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ВТОРОЙ ПЕРИОД РОДОВ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90191"/>
            <a:ext cx="10972526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 err="1" smtClean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вакуум</a:t>
            </a:r>
            <a:r>
              <a:rPr lang="en-US" sz="3000" kern="0" spc="-30" dirty="0" smtClean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 </a:t>
            </a: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ускоряют второй период родов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654441"/>
              </p:ext>
            </p:extLst>
          </p:nvPr>
        </p:nvGraphicFramePr>
        <p:xfrm>
          <a:off x="609585" y="1504851"/>
          <a:ext cx="10972526" cy="2105171"/>
        </p:xfrm>
        <a:graphic>
          <a:graphicData uri="http://schemas.openxmlformats.org/drawingml/2006/table">
            <a:tbl>
              <a:tblPr/>
              <a:tblGrid>
                <a:gridCol w="2523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3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1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97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5171C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Метод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5171C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Инструмент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5171C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Основная цель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5171C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До и после вмешательства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38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Вакуум-экстракция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Чашечка вакуум-экстрактора.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Слабость родовой деятельности или начавшаяся асфиксия.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До: КТГ, уровень стояния головки, состояние матери.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После: контроль матки и профилактика воспалительных осложнений.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09585" y="5435997"/>
            <a:ext cx="11582110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0" spc="125" dirty="0">
                <a:solidFill>
                  <a:srgbClr val="5A5F6B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СРАВНЕНИЕ МЕТОДОВ · ВЫБОР ОПРЕДЕЛЯЕТСЯ КЛИНИЧЕСКОЙ СИТУАЦИЕЙ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ПОСЛЕДОВЫЙ И РАННИЙ ПОСЛЕРОДОВОЙ ПЕРИОДЫ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90191"/>
            <a:ext cx="10972526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В послеродовом периоде главное — плацента и кровопотеря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1916311"/>
          <a:ext cx="10972526" cy="2925391"/>
        </p:xfrm>
        <a:graphic>
          <a:graphicData uri="http://schemas.openxmlformats.org/drawingml/2006/table">
            <a:tbl>
              <a:tblPr/>
              <a:tblGrid>
                <a:gridCol w="2633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7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5171C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Точка контроля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15171C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Что оценивают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7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Время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Отсутствие признаков отделения последа в течение </a:t>
                      </a:r>
                      <a:r>
                        <a:rPr lang="en-US" sz="1600" b="1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30 минут</a:t>
                      </a: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7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Кровопотеря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Начавшаяся или продолжающаяся кровопотеря.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36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Послед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Целостность долек и оболочек; при дефекте ткани, задержке добавочной дольки или повреждении оболочек — ручное обследование полости матки.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166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Состояние женщины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E323A"/>
                          </a:solidFill>
                          <a:latin typeface="Commissioner" pitchFamily="34" charset="0"/>
                          <a:ea typeface="Commissioner" pitchFamily="34" charset="-122"/>
                          <a:cs typeface="Commissioner" pitchFamily="34" charset="-120"/>
                        </a:rPr>
                        <a:t>Динамика самочувствия и жизненных показателей; ухудшение состояния роженицы — ориентир для вмешательства.</a:t>
                      </a:r>
                      <a:endParaRPr lang="en-US" sz="1600" dirty="0">
                        <a:latin typeface="Commissioner" charset="0"/>
                        <a:ea typeface="Commissioner" charset="0"/>
                        <a:cs typeface="Commissioner" charset="0"/>
                      </a:endParaRPr>
                    </a:p>
                  </a:txBody>
                  <a:tcPr marL="152396" marR="152396" marT="81278" marB="81278" anchor="ctr">
                    <a:lnL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099" cap="flat" cmpd="sng" algn="ctr">
                      <a:solidFill>
                        <a:srgbClr val="8A9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0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09585" y="5025926"/>
            <a:ext cx="10972526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0" spc="6" dirty="0">
                <a:solidFill>
                  <a:srgbClr val="5A5F6B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Ручное отделение и выделение последа показано при отсутствии признаков отделения в течение 30 минут, начавшейся кровопотере или ухудшении состояния роженицы.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1582110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kern="0" spc="144" dirty="0">
                <a:solidFill>
                  <a:srgbClr val="5A5F6B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ВОССТАНОВЛЕНИЕ РОДОВЫХ ПУТЕЙ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9585" y="890191"/>
            <a:ext cx="10972526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Зашивание разрывов предотвращает ранние и отдалённые осложнения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09585" y="1916311"/>
            <a:ext cx="83421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9585" y="2200771"/>
            <a:ext cx="2514537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6" name="Text 4"/>
          <p:cNvSpPr/>
          <p:nvPr/>
        </p:nvSpPr>
        <p:spPr>
          <a:xfrm>
            <a:off x="609585" y="2341662"/>
            <a:ext cx="251453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Осмотр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09585" y="2753122"/>
            <a:ext cx="2514537" cy="7733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После рождения последа осматривают шейку матки, влагалище и промежность.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428914" y="1916311"/>
            <a:ext cx="85742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28914" y="2200771"/>
            <a:ext cx="2514537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0" name="Text 8"/>
          <p:cNvSpPr/>
          <p:nvPr/>
        </p:nvSpPr>
        <p:spPr>
          <a:xfrm>
            <a:off x="3428914" y="2341662"/>
            <a:ext cx="251453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Остановка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428914" y="2753122"/>
            <a:ext cx="2514537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Ушивание помогает остановить кровотечение.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48244" y="1916311"/>
            <a:ext cx="86040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48244" y="2200771"/>
            <a:ext cx="2514537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4" name="Text 12"/>
          <p:cNvSpPr/>
          <p:nvPr/>
        </p:nvSpPr>
        <p:spPr>
          <a:xfrm>
            <a:off x="6248244" y="2341662"/>
            <a:ext cx="251453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Профилактика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248244" y="2753122"/>
            <a:ext cx="2514537" cy="51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Снижает риск инфекции и отдалённых последствий.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067573" y="1916311"/>
            <a:ext cx="86754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B7A55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67573" y="2200771"/>
            <a:ext cx="2514537" cy="19050"/>
          </a:xfrm>
          <a:prstGeom prst="rect">
            <a:avLst/>
          </a:prstGeom>
          <a:solidFill>
            <a:srgbClr val="0B7A55"/>
          </a:solidFill>
          <a:ln/>
        </p:spPr>
      </p:sp>
      <p:sp>
        <p:nvSpPr>
          <p:cNvPr id="18" name="Text 16"/>
          <p:cNvSpPr/>
          <p:nvPr/>
        </p:nvSpPr>
        <p:spPr>
          <a:xfrm>
            <a:off x="9067573" y="2341662"/>
            <a:ext cx="2514537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Восстановление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9067573" y="2753122"/>
            <a:ext cx="2514537" cy="1288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После рассечения промежности выполняют эпизиоррафию: отдельно восстанавливают слизистую и кожу.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09585" y="4270573"/>
            <a:ext cx="10972526" cy="802580"/>
          </a:xfrm>
          <a:prstGeom prst="roundRect">
            <a:avLst>
              <a:gd name="adj" fmla="val 1424"/>
            </a:avLst>
          </a:prstGeom>
          <a:solidFill>
            <a:srgbClr val="B6FCB8"/>
          </a:solidFill>
          <a:ln/>
        </p:spPr>
      </p:sp>
      <p:sp>
        <p:nvSpPr>
          <p:cNvPr id="21" name="Text 19"/>
          <p:cNvSpPr/>
          <p:nvPr/>
        </p:nvSpPr>
        <p:spPr>
          <a:xfrm>
            <a:off x="812780" y="4524573"/>
            <a:ext cx="11175720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Отдалённые последствия:</a:t>
            </a:r>
            <a:r>
              <a:rPr lang="en-US" sz="16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включая опущение стенок влагалища и несостоятельность шейки матки.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0" spc="-30" dirty="0">
                <a:solidFill>
                  <a:srgbClr val="15171C"/>
                </a:solidFill>
                <a:latin typeface="Noto Serif Display SemiBold" pitchFamily="34" charset="0"/>
                <a:ea typeface="Noto Serif Display SemiBold" pitchFamily="34" charset="-122"/>
                <a:cs typeface="Noto Serif Display SemiBold" pitchFamily="34" charset="-120"/>
              </a:rPr>
              <a:t>Общие принципы помощи одинаково важны для любой операции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09585" y="1635720"/>
            <a:ext cx="571486" cy="571500"/>
          </a:xfrm>
          <a:prstGeom prst="ellipse">
            <a:avLst/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31" y="1794470"/>
            <a:ext cx="253994" cy="254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9585" y="2327870"/>
            <a:ext cx="5257668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Обезболивание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09585" y="2739330"/>
            <a:ext cx="5257668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Адекватное, кроме амниотомии; возможны внутривенный, ингаляционный и регионарный варианты.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324442" y="1635720"/>
            <a:ext cx="571486" cy="571500"/>
          </a:xfrm>
          <a:prstGeom prst="ellipse">
            <a:avLst/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188" y="1794470"/>
            <a:ext cx="253994" cy="254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324442" y="2327870"/>
            <a:ext cx="5257668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Асептика и антисептика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6324442" y="2739330"/>
            <a:ext cx="5257668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Стерильность на каждом этапе.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09585" y="4170660"/>
            <a:ext cx="571486" cy="571500"/>
          </a:xfrm>
          <a:prstGeom prst="ellipse">
            <a:avLst/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31" y="4329410"/>
            <a:ext cx="253994" cy="2540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09585" y="4862810"/>
            <a:ext cx="5257668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Профилактика осложнений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609585" y="5274270"/>
            <a:ext cx="5257668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После большинства вмешательств, кроме амниотомии и перинеотомии, рассматривается антибактериальная терапия.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6324442" y="4170660"/>
            <a:ext cx="571486" cy="571500"/>
          </a:xfrm>
          <a:prstGeom prst="ellipse">
            <a:avLst/>
          </a:prstGeom>
          <a:noFill/>
          <a:ln w="6350">
            <a:solidFill>
              <a:srgbClr val="15171C"/>
            </a:solidFill>
            <a:prstDash val="solid"/>
          </a:ln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188" y="4329410"/>
            <a:ext cx="253994" cy="2540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442" y="4862810"/>
            <a:ext cx="5257668" cy="26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900" dirty="0">
                <a:solidFill>
                  <a:srgbClr val="15171C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Контроль</a:t>
            </a:r>
            <a:endParaRPr lang="en-US" sz="1900" dirty="0"/>
          </a:p>
        </p:txBody>
      </p:sp>
      <p:sp>
        <p:nvSpPr>
          <p:cNvPr id="18" name="Text 12"/>
          <p:cNvSpPr/>
          <p:nvPr/>
        </p:nvSpPr>
        <p:spPr>
          <a:xfrm>
            <a:off x="6324442" y="5274270"/>
            <a:ext cx="5257668" cy="883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2E323A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Состояние матери и плода или новорождённого, кровопотеря, сокращение матки и функция мочевого пузыря.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6089498" y="1635720"/>
            <a:ext cx="12700" cy="2306340"/>
          </a:xfrm>
          <a:prstGeom prst="rect">
            <a:avLst/>
          </a:prstGeom>
          <a:solidFill>
            <a:srgbClr val="8A9099"/>
          </a:solidFill>
          <a:ln/>
        </p:spPr>
      </p:sp>
      <p:sp>
        <p:nvSpPr>
          <p:cNvPr id="20" name="Shape 14"/>
          <p:cNvSpPr/>
          <p:nvPr/>
        </p:nvSpPr>
        <p:spPr>
          <a:xfrm>
            <a:off x="609585" y="3935710"/>
            <a:ext cx="5486263" cy="12700"/>
          </a:xfrm>
          <a:prstGeom prst="rect">
            <a:avLst/>
          </a:prstGeom>
          <a:solidFill>
            <a:srgbClr val="8A9099"/>
          </a:solidFill>
          <a:ln/>
        </p:spPr>
      </p:sp>
      <p:sp>
        <p:nvSpPr>
          <p:cNvPr id="21" name="Shape 15"/>
          <p:cNvSpPr/>
          <p:nvPr/>
        </p:nvSpPr>
        <p:spPr>
          <a:xfrm>
            <a:off x="6089498" y="3942060"/>
            <a:ext cx="12700" cy="2306340"/>
          </a:xfrm>
          <a:prstGeom prst="rect">
            <a:avLst/>
          </a:prstGeom>
          <a:solidFill>
            <a:srgbClr val="8A9099"/>
          </a:solidFill>
          <a:ln/>
        </p:spPr>
      </p:sp>
      <p:sp>
        <p:nvSpPr>
          <p:cNvPr id="22" name="Shape 16"/>
          <p:cNvSpPr/>
          <p:nvPr/>
        </p:nvSpPr>
        <p:spPr>
          <a:xfrm>
            <a:off x="6095848" y="3935710"/>
            <a:ext cx="5486263" cy="12700"/>
          </a:xfrm>
          <a:prstGeom prst="rect">
            <a:avLst/>
          </a:prstGeom>
          <a:solidFill>
            <a:srgbClr val="8A9099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629</Words>
  <Application>Microsoft Office PowerPoint</Application>
  <PresentationFormat>Широкоэкранный</PresentationFormat>
  <Paragraphs>114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Commissioner Bold</vt:lpstr>
      <vt:lpstr>Commissioner</vt:lpstr>
      <vt:lpstr>Commissioner SemiBold</vt:lpstr>
      <vt:lpstr>Calibri</vt:lpstr>
      <vt:lpstr>Arial</vt:lpstr>
      <vt:lpstr>Calibri Light</vt:lpstr>
      <vt:lpstr>Noto Serif Display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123</cp:lastModifiedBy>
  <cp:revision>3</cp:revision>
  <dcterms:created xsi:type="dcterms:W3CDTF">2026-10-01T15:38:59Z</dcterms:created>
  <dcterms:modified xsi:type="dcterms:W3CDTF">2026-10-02T03:36:02Z</dcterms:modified>
</cp:coreProperties>
</file>