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52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embeddedFontLst>
    <p:embeddedFont>
      <p:font typeface="Noto Sans Bold" panose="020B0604020202020204" charset="0"/>
      <p:regular r:id="rId13"/>
    </p:embeddedFont>
    <p:embeddedFont>
      <p:font typeface="Roboto Mono Bold" panose="020B0604020202020204" charset="0"/>
      <p:regular r:id="rId14"/>
    </p:embeddedFont>
    <p:embeddedFont>
      <p:font typeface="Wingdings 3" panose="05040102010807070707" pitchFamily="18" charset="2"/>
      <p:regular r:id="rId15"/>
    </p:embeddedFont>
    <p:embeddedFont>
      <p:font typeface="Noto Sans" panose="020B0604020202020204" charset="0"/>
      <p:regular r:id="rId16"/>
    </p:embeddedFont>
    <p:embeddedFont>
      <p:font typeface="Century Gothic" panose="020B0502020202020204" pitchFamily="34" charset="0"/>
      <p:regular r:id="rId17"/>
      <p:bold r:id="rId18"/>
      <p:italic r:id="rId19"/>
      <p:boldItalic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Noto Sans SemiBold" panose="020B0604020202020204" charset="0"/>
      <p:regular r:id="rId25"/>
    </p:embeddedFont>
    <p:embeddedFont>
      <p:font typeface="Roboto Mono Medium" panose="020B0604020202020204" charset="0"/>
      <p:regular r:id="rId26"/>
    </p:embeddedFont>
    <p:embeddedFont>
      <p:font typeface="Roboto Mono SemiBold" panose="020B0604020202020204" charset="0"/>
      <p:regular r:id="rId2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9793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Обзор ключевых групп заболеваний, принципов оценки риска, безопасной терапии и тактики родов. Материал носит образовательный характер.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Беременность меняет объём циркулирующей крови и потребность в кислороде. При кардиологической патологии эти физиологические изменения могут превысить адаптационные резервы.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Начинайте клиническое мышление с определения группы заболевания. Это помогает выбрать нужный маршрут оценки риска и наблюдения.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Ключевые разграничители: срок начала, наличие протеинурии, судороги и уровень артериального давления.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Тактика состоит из выбора препаратов первой линии, удержания целевого давления и постепенного снижения. ИАПФ, сартаны и спиронолактон запрещены из-за риска поражения почек плода.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Профилактическая стратегия включает предупреждение судорог, профилактику у пациенток высокого риска и своевременное экстренное родоразрешение при тяжёлых осложнениях.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Размер дефекта и его влияние на гемодинамику важнее самого названия порока. Отдельно оцениваются митральный стеноз, дефекты перегородок и коарктация аорты.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Для перипартальной кардиомиопатии важны временное окно, восстановление функции желудочков и остаточная дисфункция после предыдущего эпизода.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Перед назначением необходимо разделить препараты на допустимые по показаниям, категорически противопоказанные и требующие отдельной оценки риска.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Класс риска задаёт рамку, но не заменяет индивидуальное решение. При механических клапанах антикоагулянтную тактику планируют заранее, а окончательный метод родоразрешения выбирают с учётом матери, плода и гемодинамики.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10/4/2026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60924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20567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343432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25998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10/4/2026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330491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10/4/2026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22046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10/4/2026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19921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10/4/2026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66008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236008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01313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27309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4735759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393512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10/4/2026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97165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10/4/2026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49354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222410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10/4/2026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0607873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master 1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69359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master 2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5141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10/4/2026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8722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9585" y="1905000"/>
            <a:ext cx="6603835" cy="4308673"/>
          </a:xfrm>
          <a:prstGeom prst="rect">
            <a:avLst/>
          </a:prstGeom>
          <a:solidFill>
            <a:srgbClr val="FAF9F6"/>
          </a:solidFill>
          <a:ln/>
        </p:spPr>
      </p:sp>
      <p:sp>
        <p:nvSpPr>
          <p:cNvPr id="3" name="Text 1"/>
          <p:cNvSpPr/>
          <p:nvPr/>
        </p:nvSpPr>
        <p:spPr>
          <a:xfrm>
            <a:off x="965176" y="2209800"/>
            <a:ext cx="6502237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100" spc="84" dirty="0">
                <a:solidFill>
                  <a:srgbClr val="3F5A6C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КЛИНИЧЕСКИЙ ОБЗОР · КАРДИОЛОГИЯ И АКУШЕРСТВО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5176" y="2524720"/>
            <a:ext cx="5892653" cy="25237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4600" b="1" kern="100" spc="-46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Сердечно-сосудистые заболевания при беременности</a:t>
            </a:r>
            <a:endParaRPr lang="en-US" sz="4600" dirty="0"/>
          </a:p>
        </p:txBody>
      </p:sp>
      <p:sp>
        <p:nvSpPr>
          <p:cNvPr id="5" name="Shape 3"/>
          <p:cNvSpPr/>
          <p:nvPr/>
        </p:nvSpPr>
        <p:spPr>
          <a:xfrm>
            <a:off x="965176" y="5364361"/>
            <a:ext cx="5892653" cy="31651"/>
          </a:xfrm>
          <a:prstGeom prst="roundRect">
            <a:avLst>
              <a:gd name="adj" fmla="val 49998"/>
            </a:avLst>
          </a:prstGeom>
          <a:solidFill>
            <a:srgbClr val="22262B"/>
          </a:solidFill>
          <a:ln/>
        </p:spPr>
      </p:sp>
      <p:sp>
        <p:nvSpPr>
          <p:cNvPr id="6" name="Text 4"/>
          <p:cNvSpPr/>
          <p:nvPr/>
        </p:nvSpPr>
        <p:spPr>
          <a:xfrm>
            <a:off x="965176" y="5686623"/>
            <a:ext cx="6502237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kern="100" spc="28" dirty="0">
                <a:solidFill>
                  <a:srgbClr val="4F565D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Для врачей и студентов старших курсов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333867" y="381000"/>
            <a:ext cx="6857828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100" spc="84" dirty="0">
                <a:solidFill>
                  <a:srgbClr val="3F5A6C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ГЕМОДИНАМИЧЕСКАЯ АДАПТАЦИЯ</a:t>
            </a:r>
            <a:endParaRPr lang="en-US" sz="1400" dirty="0"/>
          </a:p>
        </p:txBody>
      </p:sp>
      <p:sp>
        <p:nvSpPr>
          <p:cNvPr id="4" name="Text 1"/>
          <p:cNvSpPr/>
          <p:nvPr/>
        </p:nvSpPr>
        <p:spPr>
          <a:xfrm>
            <a:off x="5333867" y="695920"/>
            <a:ext cx="6349841" cy="13989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400" b="1" kern="100" spc="-34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Беременность увеличивает гемодинамическую нагрузку</a:t>
            </a:r>
            <a:endParaRPr lang="en-US" sz="3400" dirty="0"/>
          </a:p>
        </p:txBody>
      </p:sp>
      <p:sp>
        <p:nvSpPr>
          <p:cNvPr id="5" name="Shape 2"/>
          <p:cNvSpPr/>
          <p:nvPr/>
        </p:nvSpPr>
        <p:spPr>
          <a:xfrm>
            <a:off x="5333867" y="2410817"/>
            <a:ext cx="6349841" cy="31651"/>
          </a:xfrm>
          <a:prstGeom prst="roundRect">
            <a:avLst>
              <a:gd name="adj" fmla="val 49998"/>
            </a:avLst>
          </a:prstGeom>
          <a:solidFill>
            <a:srgbClr val="22262B"/>
          </a:solidFill>
          <a:ln/>
        </p:spPr>
      </p:sp>
      <p:sp>
        <p:nvSpPr>
          <p:cNvPr id="6" name="Shape 3"/>
          <p:cNvSpPr/>
          <p:nvPr/>
        </p:nvSpPr>
        <p:spPr>
          <a:xfrm>
            <a:off x="5333867" y="2881114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479814" y="2989064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1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5918052" y="2836664"/>
            <a:ext cx="5765656" cy="3896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600" kern="100" spc="-26" dirty="0">
                <a:solidFill>
                  <a:srgbClr val="22262B"/>
                </a:solidFill>
                <a:latin typeface="Roboto Mono SemiBold" pitchFamily="34" charset="0"/>
                <a:ea typeface="Roboto Mono SemiBold" pitchFamily="34" charset="-122"/>
                <a:cs typeface="Roboto Mono SemiBold" pitchFamily="34" charset="-120"/>
              </a:rPr>
              <a:t>30–50%</a:t>
            </a:r>
            <a:endParaRPr lang="en-US" sz="2600" dirty="0"/>
          </a:p>
        </p:txBody>
      </p:sp>
      <p:sp>
        <p:nvSpPr>
          <p:cNvPr id="9" name="Text 6"/>
          <p:cNvSpPr/>
          <p:nvPr/>
        </p:nvSpPr>
        <p:spPr>
          <a:xfrm>
            <a:off x="5918052" y="3410446"/>
            <a:ext cx="5765656" cy="268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Объём циркулирующей крови возрастает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5333867" y="4387552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479814" y="4495502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2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5918052" y="4343102"/>
            <a:ext cx="5765656" cy="3896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600" kern="100" spc="-26" dirty="0">
                <a:solidFill>
                  <a:srgbClr val="22262B"/>
                </a:solidFill>
                <a:latin typeface="Roboto Mono SemiBold" pitchFamily="34" charset="0"/>
                <a:ea typeface="Roboto Mono SemiBold" pitchFamily="34" charset="-122"/>
                <a:cs typeface="Roboto Mono SemiBold" pitchFamily="34" charset="-120"/>
              </a:rPr>
              <a:t>15–30%</a:t>
            </a:r>
            <a:endParaRPr lang="en-US" sz="2600" dirty="0"/>
          </a:p>
        </p:txBody>
      </p:sp>
      <p:sp>
        <p:nvSpPr>
          <p:cNvPr id="13" name="Text 10"/>
          <p:cNvSpPr/>
          <p:nvPr/>
        </p:nvSpPr>
        <p:spPr>
          <a:xfrm>
            <a:off x="5918052" y="4916884"/>
            <a:ext cx="5765656" cy="268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Потребление кислорода перед родами выше исходного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5333867" y="5817890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5479814" y="5925840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3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5918052" y="5881390"/>
            <a:ext cx="5765656" cy="536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При кардиологической патологии адаптационные резервы могут истощаться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5333867" y="4004568"/>
            <a:ext cx="6349841" cy="12700"/>
          </a:xfrm>
          <a:prstGeom prst="rect">
            <a:avLst/>
          </a:prstGeom>
          <a:solidFill>
            <a:srgbClr val="3F5A6C"/>
          </a:solidFill>
          <a:ln/>
        </p:spPr>
      </p:sp>
      <p:sp>
        <p:nvSpPr>
          <p:cNvPr id="18" name="Shape 15"/>
          <p:cNvSpPr/>
          <p:nvPr/>
        </p:nvSpPr>
        <p:spPr>
          <a:xfrm>
            <a:off x="5333867" y="5511006"/>
            <a:ext cx="6349841" cy="12700"/>
          </a:xfrm>
          <a:prstGeom prst="rect">
            <a:avLst/>
          </a:prstGeom>
          <a:solidFill>
            <a:srgbClr val="3F5A6C"/>
          </a:solidFill>
          <a:ln/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65176" y="889000"/>
            <a:ext cx="4002880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100" spc="84" dirty="0">
                <a:solidFill>
                  <a:srgbClr val="3F5A6C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КАРТА РИСКОВ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965176" y="1203920"/>
            <a:ext cx="3647289" cy="13989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400" b="1" kern="100" spc="-34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Пять ключевых групп заболеваний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965176" y="2918817"/>
            <a:ext cx="3647190" cy="31651"/>
          </a:xfrm>
          <a:prstGeom prst="roundRect">
            <a:avLst>
              <a:gd name="adj" fmla="val 49998"/>
            </a:avLst>
          </a:prstGeom>
          <a:solidFill>
            <a:srgbClr val="22262B"/>
          </a:solidFill>
          <a:ln/>
        </p:spPr>
      </p:sp>
      <p:sp>
        <p:nvSpPr>
          <p:cNvPr id="5" name="Text 3"/>
          <p:cNvSpPr/>
          <p:nvPr/>
        </p:nvSpPr>
        <p:spPr>
          <a:xfrm>
            <a:off x="965176" y="3161705"/>
            <a:ext cx="3647289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kern="100" spc="28" dirty="0">
                <a:solidFill>
                  <a:srgbClr val="4F565D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Группировка задаёт первый шаг клинической оценки.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222050" y="812800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367997" y="920750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806235" y="819150"/>
            <a:ext cx="5420284" cy="329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200" kern="100" spc="-11" dirty="0">
                <a:solidFill>
                  <a:srgbClr val="2226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Пороки сердца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5806235" y="1332905"/>
            <a:ext cx="5420284" cy="268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Врождённые и приобретённые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222050" y="2090341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367997" y="2198291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2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5806235" y="2096691"/>
            <a:ext cx="5420284" cy="329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200" kern="100" spc="-11" dirty="0">
                <a:solidFill>
                  <a:srgbClr val="2226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Артериальная гипертензия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5222050" y="2953941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367997" y="3061891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3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5806235" y="2960291"/>
            <a:ext cx="5420284" cy="329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200" kern="100" spc="-11" dirty="0">
                <a:solidFill>
                  <a:srgbClr val="2226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Нарушения ритма сердца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5222050" y="3817541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367997" y="3925491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4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5806235" y="3823891"/>
            <a:ext cx="5420284" cy="329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200" kern="100" spc="-11" dirty="0">
                <a:solidFill>
                  <a:srgbClr val="2226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Тромбоэмболия лёгочной артерии</a:t>
            </a:r>
            <a:endParaRPr lang="en-US" sz="2200" dirty="0"/>
          </a:p>
        </p:txBody>
      </p:sp>
      <p:sp>
        <p:nvSpPr>
          <p:cNvPr id="19" name="Shape 17"/>
          <p:cNvSpPr/>
          <p:nvPr/>
        </p:nvSpPr>
        <p:spPr>
          <a:xfrm>
            <a:off x="5222050" y="4649093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367997" y="4757043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5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5806235" y="4655443"/>
            <a:ext cx="5420284" cy="329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200" kern="100" spc="-11" dirty="0">
                <a:solidFill>
                  <a:srgbClr val="2226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Кардиомиопатии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5806235" y="5169198"/>
            <a:ext cx="5420284" cy="268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Включая перипартальную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5222050" y="1823343"/>
            <a:ext cx="6004469" cy="12700"/>
          </a:xfrm>
          <a:prstGeom prst="rect">
            <a:avLst/>
          </a:prstGeom>
          <a:solidFill>
            <a:srgbClr val="3F5A6C"/>
          </a:solidFill>
          <a:ln/>
        </p:spPr>
      </p:sp>
      <p:sp>
        <p:nvSpPr>
          <p:cNvPr id="24" name="Shape 22"/>
          <p:cNvSpPr/>
          <p:nvPr/>
        </p:nvSpPr>
        <p:spPr>
          <a:xfrm>
            <a:off x="5222050" y="2686943"/>
            <a:ext cx="6004469" cy="12700"/>
          </a:xfrm>
          <a:prstGeom prst="rect">
            <a:avLst/>
          </a:prstGeom>
          <a:solidFill>
            <a:srgbClr val="3F5A6C"/>
          </a:solidFill>
          <a:ln/>
        </p:spPr>
      </p:sp>
      <p:sp>
        <p:nvSpPr>
          <p:cNvPr id="25" name="Shape 23"/>
          <p:cNvSpPr/>
          <p:nvPr/>
        </p:nvSpPr>
        <p:spPr>
          <a:xfrm>
            <a:off x="5222050" y="3550543"/>
            <a:ext cx="6004469" cy="12700"/>
          </a:xfrm>
          <a:prstGeom prst="rect">
            <a:avLst/>
          </a:prstGeom>
          <a:solidFill>
            <a:srgbClr val="3F5A6C"/>
          </a:solidFill>
          <a:ln/>
        </p:spPr>
      </p:sp>
      <p:sp>
        <p:nvSpPr>
          <p:cNvPr id="26" name="Shape 24"/>
          <p:cNvSpPr/>
          <p:nvPr/>
        </p:nvSpPr>
        <p:spPr>
          <a:xfrm>
            <a:off x="5222050" y="4414143"/>
            <a:ext cx="6004469" cy="12700"/>
          </a:xfrm>
          <a:prstGeom prst="rect">
            <a:avLst/>
          </a:prstGeom>
          <a:solidFill>
            <a:srgbClr val="3F5A6C"/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7987" y="330200"/>
            <a:ext cx="8083745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100" spc="84" dirty="0">
                <a:solidFill>
                  <a:srgbClr val="3F5A6C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КЛАССИФИКАЦИЯ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07987" y="645120"/>
            <a:ext cx="8083745" cy="932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400" b="1" kern="100" spc="-34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Артериальная гипертензия: различаем формы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10610585" y="1270496"/>
            <a:ext cx="1073123" cy="307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2200" kern="100" spc="88" dirty="0">
                <a:solidFill>
                  <a:srgbClr val="22262B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5 ФОРМ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507987" y="1868289"/>
            <a:ext cx="11175621" cy="31651"/>
          </a:xfrm>
          <a:prstGeom prst="roundRect">
            <a:avLst>
              <a:gd name="adj" fmla="val 49998"/>
            </a:avLst>
          </a:prstGeom>
          <a:solidFill>
            <a:srgbClr val="22262B"/>
          </a:solidFill>
          <a:ln/>
        </p:spPr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7987" y="2190552"/>
          <a:ext cx="11175721" cy="3642128"/>
        </p:xfrm>
        <a:graphic>
          <a:graphicData uri="http://schemas.openxmlformats.org/drawingml/2006/table">
            <a:tbl>
              <a:tblPr/>
              <a:tblGrid>
                <a:gridCol w="31291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465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114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22262B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Форма</a:t>
                      </a:r>
                      <a:endParaRPr lang="en-US" sz="20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90495" marR="190495" marT="101598" marB="101598" anchor="ctr">
                    <a:lnL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22262B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Критерий</a:t>
                      </a:r>
                      <a:endParaRPr lang="en-US" sz="20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90495" marR="190495" marT="101598" marB="101598" anchor="ctr">
                    <a:lnL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114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22262B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Хроническая</a:t>
                      </a:r>
                      <a:endParaRPr lang="en-US" sz="20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90495" marR="190495" marT="101598" marB="101598" anchor="ctr">
                    <a:lnL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22262B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До беременности или в первые 20 недель</a:t>
                      </a:r>
                      <a:endParaRPr lang="en-US" sz="20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90495" marR="190495" marT="101598" marB="101598" anchor="ctr">
                    <a:lnL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114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22262B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Гестационная</a:t>
                      </a:r>
                      <a:endParaRPr lang="en-US" sz="20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90495" marR="190495" marT="101598" marB="101598" anchor="ctr">
                    <a:lnL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22262B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После 20-й недели, без протеинурии</a:t>
                      </a:r>
                      <a:endParaRPr lang="en-US" sz="20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90495" marR="190495" marT="101598" marB="101598" anchor="ctr">
                    <a:lnL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114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22262B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Преэклампсия</a:t>
                      </a:r>
                      <a:endParaRPr lang="en-US" sz="20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90495" marR="190495" marT="101598" marB="101598" anchor="ctr">
                    <a:lnL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22262B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Гестационная гипертензия и протеинурия более 0,3 г/сут</a:t>
                      </a:r>
                      <a:endParaRPr lang="en-US" sz="20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90495" marR="190495" marT="101598" marB="101598" anchor="ctr">
                    <a:lnL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114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22262B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Эклампсия</a:t>
                      </a:r>
                      <a:endParaRPr lang="en-US" sz="20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90495" marR="190495" marT="101598" marB="101598" anchor="ctr">
                    <a:lnL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22262B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Судороги на фоне преэклампсии</a:t>
                      </a:r>
                      <a:endParaRPr lang="en-US" sz="20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90495" marR="190495" marT="101598" marB="101598" anchor="ctr">
                    <a:lnL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8639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22262B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Тяжёлая гипертензия</a:t>
                      </a:r>
                      <a:endParaRPr lang="en-US" sz="20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90495" marR="190495" marT="101598" marB="101598" anchor="ctr">
                    <a:lnL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22262B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≥160/110 мм рт. ст.</a:t>
                      </a:r>
                      <a:endParaRPr lang="en-US" sz="20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90495" marR="190495" marT="101598" marB="101598" anchor="ctr">
                    <a:lnL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7987" y="431800"/>
            <a:ext cx="4368691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100" spc="84" dirty="0">
                <a:solidFill>
                  <a:srgbClr val="3F5A6C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ТЕРАПЕВТИЧЕСКИЙ АЛГОРИТМ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07987" y="746720"/>
            <a:ext cx="4013100" cy="18653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400" b="1" kern="100" spc="-34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Лечение гипертензии: безопасная стратегия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07987" y="2927945"/>
            <a:ext cx="4013000" cy="31651"/>
          </a:xfrm>
          <a:prstGeom prst="roundRect">
            <a:avLst>
              <a:gd name="adj" fmla="val 49998"/>
            </a:avLst>
          </a:prstGeom>
          <a:solidFill>
            <a:srgbClr val="22262B"/>
          </a:solidFill>
          <a:ln/>
        </p:spPr>
      </p:sp>
      <p:sp>
        <p:nvSpPr>
          <p:cNvPr id="5" name="Text 3"/>
          <p:cNvSpPr/>
          <p:nvPr/>
        </p:nvSpPr>
        <p:spPr>
          <a:xfrm>
            <a:off x="507987" y="3170833"/>
            <a:ext cx="40131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kern="100" spc="28" dirty="0">
                <a:solidFill>
                  <a:srgbClr val="4F565D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Цель — контролировать давление без резкого снижения перфузии.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232269" y="558800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321068" y="666750"/>
            <a:ext cx="838278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232269" y="1066800"/>
            <a:ext cx="3225719" cy="19050"/>
          </a:xfrm>
          <a:prstGeom prst="rect">
            <a:avLst/>
          </a:prstGeom>
          <a:solidFill>
            <a:srgbClr val="C6501A"/>
          </a:solidFill>
          <a:ln/>
        </p:spPr>
      </p:sp>
      <p:sp>
        <p:nvSpPr>
          <p:cNvPr id="9" name="Text 7"/>
          <p:cNvSpPr/>
          <p:nvPr/>
        </p:nvSpPr>
        <p:spPr>
          <a:xfrm>
            <a:off x="5232269" y="1238250"/>
            <a:ext cx="3225719" cy="329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200" kern="100" spc="-11" dirty="0">
                <a:solidFill>
                  <a:srgbClr val="2226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Первая линия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5232269" y="1752005"/>
            <a:ext cx="3225719" cy="8045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Метилдопа; пролонгированный нифедипин; метопролол с 12 недель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8610385" y="558800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99183" y="666750"/>
            <a:ext cx="838278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02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8610385" y="1066800"/>
            <a:ext cx="3225719" cy="19050"/>
          </a:xfrm>
          <a:prstGeom prst="rect">
            <a:avLst/>
          </a:prstGeom>
          <a:solidFill>
            <a:srgbClr val="C6501A"/>
          </a:solidFill>
          <a:ln/>
        </p:spPr>
      </p:sp>
      <p:sp>
        <p:nvSpPr>
          <p:cNvPr id="14" name="Text 12"/>
          <p:cNvSpPr/>
          <p:nvPr/>
        </p:nvSpPr>
        <p:spPr>
          <a:xfrm>
            <a:off x="8610385" y="1238250"/>
            <a:ext cx="3225719" cy="329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200" kern="100" spc="-11" dirty="0">
                <a:solidFill>
                  <a:srgbClr val="2226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Целевое АД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8610385" y="1752005"/>
            <a:ext cx="3225719" cy="536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Систолическое 130–150, диастолическое 80–95 мм рт. ст.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232269" y="3166170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321068" y="3274120"/>
            <a:ext cx="838278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03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5232269" y="3674170"/>
            <a:ext cx="3225719" cy="19050"/>
          </a:xfrm>
          <a:prstGeom prst="rect">
            <a:avLst/>
          </a:prstGeom>
          <a:solidFill>
            <a:srgbClr val="C6501A"/>
          </a:solidFill>
          <a:ln/>
        </p:spPr>
      </p:sp>
      <p:sp>
        <p:nvSpPr>
          <p:cNvPr id="19" name="Text 17"/>
          <p:cNvSpPr/>
          <p:nvPr/>
        </p:nvSpPr>
        <p:spPr>
          <a:xfrm>
            <a:off x="5232269" y="3845620"/>
            <a:ext cx="3225719" cy="329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200" kern="100" spc="-11" dirty="0">
                <a:solidFill>
                  <a:srgbClr val="2226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Снижаем постепенно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5232269" y="4359374"/>
            <a:ext cx="3225719" cy="536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Не более чем на 25% от исходного уровня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8610385" y="2937570"/>
            <a:ext cx="3225719" cy="2454970"/>
          </a:xfrm>
          <a:prstGeom prst="rect">
            <a:avLst/>
          </a:prstGeom>
          <a:solidFill>
            <a:srgbClr val="C6501A"/>
          </a:solidFill>
          <a:ln/>
        </p:spPr>
      </p:sp>
      <p:sp>
        <p:nvSpPr>
          <p:cNvPr id="22" name="Shape 20"/>
          <p:cNvSpPr/>
          <p:nvPr/>
        </p:nvSpPr>
        <p:spPr>
          <a:xfrm>
            <a:off x="8838979" y="3166170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927777" y="3274120"/>
            <a:ext cx="838278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04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8838979" y="3674170"/>
            <a:ext cx="2768531" cy="19050"/>
          </a:xfrm>
          <a:prstGeom prst="rect">
            <a:avLst/>
          </a:prstGeom>
          <a:solidFill>
            <a:srgbClr val="C6501A"/>
          </a:solidFill>
          <a:ln/>
        </p:spPr>
      </p:sp>
      <p:sp>
        <p:nvSpPr>
          <p:cNvPr id="25" name="Text 23"/>
          <p:cNvSpPr/>
          <p:nvPr/>
        </p:nvSpPr>
        <p:spPr>
          <a:xfrm>
            <a:off x="8838979" y="3845620"/>
            <a:ext cx="2768531" cy="329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200" kern="100" spc="-11" dirty="0">
                <a:solidFill>
                  <a:srgbClr val="FFFFFF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Запрещены</a:t>
            </a:r>
            <a:endParaRPr lang="en-US" sz="2200" dirty="0"/>
          </a:p>
        </p:txBody>
      </p:sp>
      <p:sp>
        <p:nvSpPr>
          <p:cNvPr id="26" name="Text 24"/>
          <p:cNvSpPr/>
          <p:nvPr/>
        </p:nvSpPr>
        <p:spPr>
          <a:xfrm>
            <a:off x="8838979" y="4359374"/>
            <a:ext cx="2768531" cy="8045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Ингибиторы АПФ, сартаны и спиронолактон: риск поражения почек плода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7987" y="381000"/>
            <a:ext cx="7213420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100" spc="84" dirty="0">
                <a:solidFill>
                  <a:srgbClr val="3F5A6C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ПРОФИЛАКТИКА ОСЛОЖНЕНИЙ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07987" y="695920"/>
            <a:ext cx="6781630" cy="932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400" b="1" kern="100" spc="-34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Преэклампсия требует профилактики осложнений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07987" y="1944489"/>
            <a:ext cx="6781630" cy="31651"/>
          </a:xfrm>
          <a:prstGeom prst="roundRect">
            <a:avLst>
              <a:gd name="adj" fmla="val 49998"/>
            </a:avLst>
          </a:prstGeom>
          <a:solidFill>
            <a:srgbClr val="22262B"/>
          </a:solidFill>
          <a:ln/>
        </p:spPr>
      </p:sp>
      <p:sp>
        <p:nvSpPr>
          <p:cNvPr id="5" name="Shape 3"/>
          <p:cNvSpPr/>
          <p:nvPr/>
        </p:nvSpPr>
        <p:spPr>
          <a:xfrm>
            <a:off x="507987" y="2382441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3934" y="2490391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092173" y="2388791"/>
            <a:ext cx="6197445" cy="329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200" kern="100" spc="-11" dirty="0">
                <a:solidFill>
                  <a:srgbClr val="2226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Сульфат магния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092173" y="2902545"/>
            <a:ext cx="6197445" cy="268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Профилактика судорог при тяжёлой преэклампсии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07987" y="3865761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53934" y="3973711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2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092173" y="3872111"/>
            <a:ext cx="6197445" cy="329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200" kern="100" spc="-11" dirty="0">
                <a:solidFill>
                  <a:srgbClr val="2226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Ацетилсалициловая кислота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092173" y="4385866"/>
            <a:ext cx="6197445" cy="268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75–100 мг/сут до 16 недель для пациенток высокого риска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07987" y="5349180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3934" y="5457130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3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092173" y="5355530"/>
            <a:ext cx="6197445" cy="329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200" kern="100" spc="-11" dirty="0">
                <a:solidFill>
                  <a:srgbClr val="2226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Экстренное родоразрешение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092173" y="5869285"/>
            <a:ext cx="6197445" cy="536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HELLP-синдром, отслойка плаценты, антенатальная гибель плода или резистентная гипертензия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507987" y="3515122"/>
            <a:ext cx="6781630" cy="12700"/>
          </a:xfrm>
          <a:prstGeom prst="rect">
            <a:avLst/>
          </a:prstGeom>
          <a:solidFill>
            <a:srgbClr val="3F5A6C"/>
          </a:solidFill>
          <a:ln/>
        </p:spPr>
      </p:sp>
      <p:sp>
        <p:nvSpPr>
          <p:cNvPr id="19" name="Shape 16"/>
          <p:cNvSpPr/>
          <p:nvPr/>
        </p:nvSpPr>
        <p:spPr>
          <a:xfrm>
            <a:off x="507987" y="4998442"/>
            <a:ext cx="6781630" cy="12700"/>
          </a:xfrm>
          <a:prstGeom prst="rect">
            <a:avLst/>
          </a:prstGeom>
          <a:solidFill>
            <a:srgbClr val="3F5A6C"/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876678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876678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308467" y="381000"/>
            <a:ext cx="6883228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100" spc="84" dirty="0">
                <a:solidFill>
                  <a:srgbClr val="3F5A6C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ПОРОКИ СЕРДЦА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5308467" y="695920"/>
            <a:ext cx="6400640" cy="13989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400" b="1" kern="100" spc="-34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Пороки сердца: риск определяется гемодинамикой</a:t>
            </a:r>
            <a:endParaRPr lang="en-US" sz="3400" dirty="0"/>
          </a:p>
        </p:txBody>
      </p:sp>
      <p:sp>
        <p:nvSpPr>
          <p:cNvPr id="6" name="Shape 3"/>
          <p:cNvSpPr/>
          <p:nvPr/>
        </p:nvSpPr>
        <p:spPr>
          <a:xfrm>
            <a:off x="5308467" y="2410817"/>
            <a:ext cx="6400640" cy="31651"/>
          </a:xfrm>
          <a:prstGeom prst="roundRect">
            <a:avLst>
              <a:gd name="adj" fmla="val 49998"/>
            </a:avLst>
          </a:prstGeom>
          <a:solidFill>
            <a:srgbClr val="22262B"/>
          </a:solidFill>
          <a:ln/>
        </p:spPr>
      </p:sp>
      <p:sp>
        <p:nvSpPr>
          <p:cNvPr id="7" name="Shape 4"/>
          <p:cNvSpPr/>
          <p:nvPr/>
        </p:nvSpPr>
        <p:spPr>
          <a:xfrm>
            <a:off x="5308467" y="2751534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454414" y="2859484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1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5892653" y="2815034"/>
            <a:ext cx="5816454" cy="8045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b="1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Митральный стеноз</a:t>
            </a: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· При площади отверстия менее 1,5 см² повышается риск отёка лёгких, аритмий и прогрессирования сердечной недостаточности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5308467" y="4177308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454414" y="4285258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2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5892653" y="4240808"/>
            <a:ext cx="5816454" cy="8045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b="1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ДМПП и ДМЖП</a:t>
            </a: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· Небольшие дефекты обычно совместимы с беременностью; большие повышают риск лёгочной гипертензии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5308467" y="5603081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454414" y="5711031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3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5892653" y="5666581"/>
            <a:ext cx="5816454" cy="8045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b="1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Коарктация аорты</a:t>
            </a: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· До беременности желательна коррекция; возможны расслоение аорты и внутричерепное кровоизлияние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5308467" y="3923903"/>
            <a:ext cx="6400640" cy="12700"/>
          </a:xfrm>
          <a:prstGeom prst="rect">
            <a:avLst/>
          </a:prstGeom>
          <a:solidFill>
            <a:srgbClr val="3F5A6C"/>
          </a:solidFill>
          <a:ln/>
        </p:spPr>
      </p:sp>
      <p:sp>
        <p:nvSpPr>
          <p:cNvPr id="17" name="Shape 14"/>
          <p:cNvSpPr/>
          <p:nvPr/>
        </p:nvSpPr>
        <p:spPr>
          <a:xfrm>
            <a:off x="5308467" y="5349677"/>
            <a:ext cx="6400640" cy="12700"/>
          </a:xfrm>
          <a:prstGeom prst="rect">
            <a:avLst/>
          </a:prstGeom>
          <a:solidFill>
            <a:srgbClr val="3F5A6C"/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6390" y="228600"/>
            <a:ext cx="7315017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100" spc="84" dirty="0">
                <a:solidFill>
                  <a:srgbClr val="3F5A6C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КАРДИОМИОПАТИИ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406390" y="543520"/>
            <a:ext cx="7061023" cy="82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000" b="1" kern="100" spc="-30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Перипартальная кардиомиопатия: важны сроки и фракция выброса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06390" y="1682353"/>
            <a:ext cx="7060924" cy="31651"/>
          </a:xfrm>
          <a:prstGeom prst="roundRect">
            <a:avLst>
              <a:gd name="adj" fmla="val 49998"/>
            </a:avLst>
          </a:prstGeom>
          <a:solidFill>
            <a:srgbClr val="22262B"/>
          </a:solidFill>
          <a:ln/>
        </p:spPr>
      </p:sp>
      <p:sp>
        <p:nvSpPr>
          <p:cNvPr id="5" name="Shape 3"/>
          <p:cNvSpPr/>
          <p:nvPr/>
        </p:nvSpPr>
        <p:spPr>
          <a:xfrm>
            <a:off x="406390" y="2256830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52337" y="2364780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90575" y="2263180"/>
            <a:ext cx="2717732" cy="329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200" kern="100" spc="-11" dirty="0">
                <a:solidFill>
                  <a:srgbClr val="2226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Сроки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990575" y="2776934"/>
            <a:ext cx="2717732" cy="10727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Последние 4 недели беременности или в течение 5 месяцев после родов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165496" y="2277666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311443" y="2385616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2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749681" y="2233216"/>
            <a:ext cx="2717732" cy="3896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600" kern="100" spc="-26" dirty="0">
                <a:solidFill>
                  <a:srgbClr val="22262B"/>
                </a:solidFill>
                <a:latin typeface="Roboto Mono SemiBold" pitchFamily="34" charset="0"/>
                <a:ea typeface="Roboto Mono SemiBold" pitchFamily="34" charset="-122"/>
                <a:cs typeface="Roboto Mono SemiBold" pitchFamily="34" charset="-120"/>
              </a:rPr>
              <a:t>75%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4749681" y="2806998"/>
            <a:ext cx="2717732" cy="10727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Примерно у 75% пациенток функция желудочков полностью восстанавливается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06390" y="4373662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52337" y="4481612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3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990575" y="4380012"/>
            <a:ext cx="2717732" cy="329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200" kern="100" spc="-11" dirty="0">
                <a:solidFill>
                  <a:srgbClr val="2226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Лечение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990575" y="4893766"/>
            <a:ext cx="2717732" cy="1340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Бета-блокаторы, петлевые диуретики, гидралазин с нитратами; инотропная поддержка — по показаниям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3936902" y="4108351"/>
            <a:ext cx="3530512" cy="2398018"/>
          </a:xfrm>
          <a:custGeom>
            <a:avLst/>
            <a:gdLst/>
            <a:ahLst/>
            <a:cxnLst/>
            <a:rect l="l" t="t" r="r" b="b"/>
            <a:pathLst>
              <a:path w="3530512" h="2398018">
                <a:moveTo>
                  <a:pt x="0" y="0"/>
                </a:moveTo>
                <a:lnTo>
                  <a:pt x="3530512" y="0"/>
                </a:lnTo>
                <a:lnTo>
                  <a:pt x="3530512" y="2388493"/>
                </a:lnTo>
                <a:arcTo wR="9525" hR="9525" stAng="0" swAng="5400000"/>
                <a:lnTo>
                  <a:pt x="0" y="2398018"/>
                </a:lnTo>
                <a:lnTo>
                  <a:pt x="0" y="0"/>
                </a:lnTo>
                <a:close/>
              </a:path>
            </a:pathLst>
          </a:custGeom>
          <a:solidFill>
            <a:srgbClr val="C6501A"/>
          </a:solidFill>
          <a:ln/>
        </p:spPr>
      </p:sp>
      <p:sp>
        <p:nvSpPr>
          <p:cNvPr id="18" name="Shape 16"/>
          <p:cNvSpPr/>
          <p:nvPr/>
        </p:nvSpPr>
        <p:spPr>
          <a:xfrm>
            <a:off x="4165496" y="4336951"/>
            <a:ext cx="406390" cy="406400"/>
          </a:xfrm>
          <a:prstGeom prst="ellipse">
            <a:avLst/>
          </a:prstGeom>
          <a:solidFill>
            <a:srgbClr val="C6501A"/>
          </a:solidFill>
          <a:ln w="25399">
            <a:solidFill>
              <a:srgbClr val="FAF9F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311443" y="4444901"/>
            <a:ext cx="723981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4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4749681" y="4400451"/>
            <a:ext cx="2489138" cy="18773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Остаточная дисфункция левого желудочка</a:t>
            </a:r>
            <a:r>
              <a:rPr lang="en-US" sz="1600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 после предыдущей ППКМП делает следующую беременность противопоказанной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7721407" y="0"/>
            <a:ext cx="4470288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2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1407" y="0"/>
            <a:ext cx="4470288" cy="6858000"/>
          </a:xfrm>
          <a:prstGeom prst="rect">
            <a:avLst/>
          </a:prstGeom>
        </p:spPr>
      </p:pic>
      <p:sp>
        <p:nvSpPr>
          <p:cNvPr id="23" name="Shape 20"/>
          <p:cNvSpPr/>
          <p:nvPr/>
        </p:nvSpPr>
        <p:spPr>
          <a:xfrm>
            <a:off x="3930552" y="2004616"/>
            <a:ext cx="12700" cy="2103735"/>
          </a:xfrm>
          <a:prstGeom prst="rect">
            <a:avLst/>
          </a:prstGeom>
          <a:solidFill>
            <a:srgbClr val="3F5A6C"/>
          </a:solidFill>
          <a:ln/>
        </p:spPr>
      </p:sp>
      <p:sp>
        <p:nvSpPr>
          <p:cNvPr id="24" name="Shape 21"/>
          <p:cNvSpPr/>
          <p:nvPr/>
        </p:nvSpPr>
        <p:spPr>
          <a:xfrm>
            <a:off x="406390" y="4102001"/>
            <a:ext cx="3530512" cy="12700"/>
          </a:xfrm>
          <a:prstGeom prst="rect">
            <a:avLst/>
          </a:prstGeom>
          <a:solidFill>
            <a:srgbClr val="3F5A6C"/>
          </a:solidFill>
          <a:ln/>
        </p:spPr>
      </p:sp>
      <p:sp>
        <p:nvSpPr>
          <p:cNvPr id="25" name="Shape 22"/>
          <p:cNvSpPr/>
          <p:nvPr/>
        </p:nvSpPr>
        <p:spPr>
          <a:xfrm>
            <a:off x="3930552" y="4108351"/>
            <a:ext cx="12700" cy="2398018"/>
          </a:xfrm>
          <a:prstGeom prst="rect">
            <a:avLst/>
          </a:prstGeom>
          <a:solidFill>
            <a:srgbClr val="3F5A6C"/>
          </a:solidFill>
          <a:ln/>
        </p:spPr>
      </p:sp>
      <p:sp>
        <p:nvSpPr>
          <p:cNvPr id="26" name="Shape 23"/>
          <p:cNvSpPr/>
          <p:nvPr/>
        </p:nvSpPr>
        <p:spPr>
          <a:xfrm>
            <a:off x="3936902" y="4102001"/>
            <a:ext cx="3530512" cy="12700"/>
          </a:xfrm>
          <a:prstGeom prst="rect">
            <a:avLst/>
          </a:prstGeom>
          <a:solidFill>
            <a:srgbClr val="3F5A6C"/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7987" y="355600"/>
            <a:ext cx="7823004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100" spc="84" dirty="0">
                <a:solidFill>
                  <a:srgbClr val="3F5A6C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ФАРМАКОТЕРАПИЯ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07987" y="670520"/>
            <a:ext cx="7823004" cy="932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400" b="1" kern="100" spc="-34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Препараты: что допустимо, а что нельзя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8330992" y="988616"/>
            <a:ext cx="3352716" cy="614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2200" kern="100" spc="88" dirty="0">
                <a:solidFill>
                  <a:srgbClr val="22262B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ПРОВЕРКА ПЕРЕД НАЗНАЧЕНИЕМ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507987" y="1893689"/>
            <a:ext cx="11175621" cy="31651"/>
          </a:xfrm>
          <a:prstGeom prst="roundRect">
            <a:avLst>
              <a:gd name="adj" fmla="val 49998"/>
            </a:avLst>
          </a:prstGeom>
          <a:solidFill>
            <a:srgbClr val="22262B"/>
          </a:solidFill>
          <a:ln/>
        </p:spPr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7987" y="2215952"/>
          <a:ext cx="11175721" cy="4216096"/>
        </p:xfrm>
        <a:graphic>
          <a:graphicData uri="http://schemas.openxmlformats.org/drawingml/2006/table">
            <a:tbl>
              <a:tblPr/>
              <a:tblGrid>
                <a:gridCol w="31291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43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822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114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22262B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Группа</a:t>
                      </a:r>
                      <a:endParaRPr lang="en-US" sz="20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90495" marR="190495" marT="101598" marB="101598" anchor="ctr">
                    <a:lnL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22262B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Препараты</a:t>
                      </a:r>
                      <a:endParaRPr lang="en-US" sz="20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90495" marR="190495" marT="101598" marB="101598" anchor="ctr">
                    <a:lnL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22262B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Статус</a:t>
                      </a:r>
                      <a:endParaRPr lang="en-US" sz="20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90495" marR="190495" marT="101598" marB="101598" anchor="ctr">
                    <a:lnL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690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22262B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Допустимы по показаниям</a:t>
                      </a:r>
                      <a:endParaRPr lang="en-US" sz="20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90495" marR="190495" marT="101598" marB="101598" anchor="ctr">
                    <a:lnL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22262B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Метилдопа, нифедипин, метопролол и другие бета-блокаторы, сердечные гликозиды, фуросемид, гидралазин с нитратами</a:t>
                      </a:r>
                      <a:endParaRPr lang="en-US" sz="20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90495" marR="190495" marT="101598" marB="101598" anchor="ctr">
                    <a:lnL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3F5A6C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Допустимы</a:t>
                      </a:r>
                      <a:endParaRPr lang="en-US" sz="20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90495" marR="190495" marT="101598" marB="101598" anchor="ctr">
                    <a:lnL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2165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22262B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Категорически противопоказаны</a:t>
                      </a:r>
                      <a:endParaRPr lang="en-US" sz="20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90495" marR="190495" marT="101598" marB="101598" anchor="ctr">
                    <a:lnL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22262B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ИАПФ, БРА, антагонисты минералокортикоидных рецепторов, ивабрадин</a:t>
                      </a:r>
                      <a:endParaRPr lang="en-US" sz="20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90495" marR="190495" marT="101598" marB="101598" anchor="ctr">
                    <a:lnL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22262B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Нельзя</a:t>
                      </a:r>
                      <a:endParaRPr lang="en-US" sz="20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90495" marR="190495" marT="101598" marB="101598" anchor="ctr">
                    <a:lnL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639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b="1" dirty="0">
                          <a:solidFill>
                            <a:srgbClr val="22262B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Варфарин</a:t>
                      </a:r>
                      <a:endParaRPr lang="en-US" sz="20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90495" marR="190495" marT="101598" marB="101598" anchor="ctr">
                    <a:lnL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22262B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Тератогенный риск особенно высок при дозах более 5 мг/сут</a:t>
                      </a:r>
                      <a:endParaRPr lang="en-US" sz="20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90495" marR="190495" marT="101598" marB="101598" anchor="ctr">
                    <a:lnL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2000" dirty="0">
                          <a:solidFill>
                            <a:srgbClr val="22262B"/>
                          </a:solidFill>
                          <a:latin typeface="Noto Sans" pitchFamily="34" charset="0"/>
                          <a:ea typeface="Noto Sans" pitchFamily="34" charset="-122"/>
                          <a:cs typeface="Noto Sans" pitchFamily="34" charset="-120"/>
                        </a:rPr>
                        <a:t>Особый риск</a:t>
                      </a:r>
                      <a:endParaRPr lang="en-US" sz="2000" dirty="0">
                        <a:latin typeface="Noto Sans" charset="0"/>
                        <a:ea typeface="Noto Sans" charset="0"/>
                        <a:cs typeface="Noto Sans" charset="0"/>
                      </a:endParaRPr>
                    </a:p>
                  </a:txBody>
                  <a:tcPr marL="190495" marR="190495" marT="101598" marB="101598" anchor="ctr">
                    <a:lnL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9BD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AF9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7987" y="431800"/>
            <a:ext cx="3149521" cy="213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kern="100" spc="84" dirty="0">
                <a:solidFill>
                  <a:srgbClr val="3F5A6C"/>
                </a:solidFill>
                <a:latin typeface="Roboto Mono Bold" pitchFamily="34" charset="0"/>
                <a:ea typeface="Roboto Mono Bold" pitchFamily="34" charset="-122"/>
                <a:cs typeface="Roboto Mono Bold" pitchFamily="34" charset="-120"/>
              </a:rPr>
              <a:t>РОДОРАЗРЕШЕНИЕ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507987" y="746720"/>
            <a:ext cx="2793930" cy="2331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400" b="1" kern="100" spc="-34" dirty="0">
                <a:solidFill>
                  <a:srgbClr val="22262B"/>
                </a:solidFill>
                <a:latin typeface="Noto Sans Bold" pitchFamily="34" charset="0"/>
                <a:ea typeface="Noto Sans Bold" pitchFamily="34" charset="-122"/>
                <a:cs typeface="Noto Sans Bold" pitchFamily="34" charset="-120"/>
              </a:rPr>
              <a:t>Тактика родов зависит от класса риска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07987" y="3394273"/>
            <a:ext cx="2793831" cy="31651"/>
          </a:xfrm>
          <a:prstGeom prst="roundRect">
            <a:avLst>
              <a:gd name="adj" fmla="val 49998"/>
            </a:avLst>
          </a:prstGeom>
          <a:solidFill>
            <a:srgbClr val="22262B"/>
          </a:solidFill>
          <a:ln/>
        </p:spPr>
      </p:sp>
      <p:sp>
        <p:nvSpPr>
          <p:cNvPr id="5" name="Text 3"/>
          <p:cNvSpPr/>
          <p:nvPr/>
        </p:nvSpPr>
        <p:spPr>
          <a:xfrm>
            <a:off x="507987" y="3716536"/>
            <a:ext cx="279393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kern="100" spc="28" dirty="0">
                <a:solidFill>
                  <a:srgbClr val="4F565D"/>
                </a:solidFill>
                <a:latin typeface="Roboto Mono Medium" pitchFamily="34" charset="0"/>
                <a:ea typeface="Roboto Mono Medium" pitchFamily="34" charset="-122"/>
                <a:cs typeface="Roboto Mono Medium" pitchFamily="34" charset="-120"/>
              </a:rPr>
              <a:t>Метод выбирают по состоянию матери, плода и гемодинамике.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3886103" y="355600"/>
            <a:ext cx="3822604" cy="2665512"/>
          </a:xfrm>
          <a:prstGeom prst="rect">
            <a:avLst/>
          </a:prstGeom>
          <a:solidFill>
            <a:srgbClr val="3F5A6C"/>
          </a:solidFill>
          <a:ln/>
        </p:spPr>
      </p:sp>
      <p:sp>
        <p:nvSpPr>
          <p:cNvPr id="7" name="Text 5"/>
          <p:cNvSpPr/>
          <p:nvPr/>
        </p:nvSpPr>
        <p:spPr>
          <a:xfrm>
            <a:off x="4114697" y="584200"/>
            <a:ext cx="3365416" cy="329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200" kern="100" spc="-11" dirty="0">
                <a:solidFill>
                  <a:srgbClr val="FFFFFF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ВОЗ I–II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4114697" y="1097955"/>
            <a:ext cx="3365416" cy="8045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Чаще возможны естественные роды с адекватным обезболиванием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7861103" y="355600"/>
            <a:ext cx="3822604" cy="2665512"/>
          </a:xfrm>
          <a:prstGeom prst="roundRect">
            <a:avLst>
              <a:gd name="adj" fmla="val 429"/>
            </a:avLst>
          </a:prstGeom>
          <a:noFill/>
          <a:ln w="25399">
            <a:solidFill>
              <a:srgbClr val="D4D2C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115097" y="609600"/>
            <a:ext cx="3314617" cy="329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200" kern="100" spc="-11" dirty="0">
                <a:solidFill>
                  <a:srgbClr val="2226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ВОЗ III–IV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8115097" y="1123355"/>
            <a:ext cx="3314617" cy="10727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Кесарево сечение рассматривается чаще; решение принимается мультидисциплинарно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3886103" y="3173512"/>
            <a:ext cx="3822604" cy="2665512"/>
          </a:xfrm>
          <a:prstGeom prst="roundRect">
            <a:avLst>
              <a:gd name="adj" fmla="val 429"/>
            </a:avLst>
          </a:prstGeom>
          <a:noFill/>
          <a:ln w="25399">
            <a:solidFill>
              <a:srgbClr val="D4D2C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140096" y="3427512"/>
            <a:ext cx="3314617" cy="6592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200" kern="100" spc="-11" dirty="0">
                <a:solidFill>
                  <a:srgbClr val="22262B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Механические клапаны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4140096" y="4270871"/>
            <a:ext cx="3314617" cy="536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Антикоагулянтную тактику планируют заранее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7861103" y="3173512"/>
            <a:ext cx="3822604" cy="2665512"/>
          </a:xfrm>
          <a:prstGeom prst="rect">
            <a:avLst/>
          </a:prstGeom>
          <a:solidFill>
            <a:srgbClr val="C6501A"/>
          </a:solidFill>
          <a:ln/>
        </p:spPr>
      </p:sp>
      <p:sp>
        <p:nvSpPr>
          <p:cNvPr id="16" name="Text 14"/>
          <p:cNvSpPr/>
          <p:nvPr/>
        </p:nvSpPr>
        <p:spPr>
          <a:xfrm>
            <a:off x="8089698" y="3402112"/>
            <a:ext cx="3365416" cy="329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8000"/>
              </a:lnSpc>
              <a:buNone/>
            </a:pPr>
            <a:r>
              <a:rPr lang="en-US" sz="2200" kern="100" spc="-11" dirty="0">
                <a:solidFill>
                  <a:srgbClr val="FFFFFF"/>
                </a:solidFill>
                <a:latin typeface="Noto Sans SemiBold" pitchFamily="34" charset="0"/>
                <a:ea typeface="Noto Sans SemiBold" pitchFamily="34" charset="-122"/>
                <a:cs typeface="Noto Sans SemiBold" pitchFamily="34" charset="-120"/>
              </a:rPr>
              <a:t>Финальное решение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8089698" y="3915866"/>
            <a:ext cx="3365416" cy="536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Состояние матери, плода и гемодинамика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3886103" y="6016823"/>
            <a:ext cx="7797605" cy="536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00" dirty="0">
                <a:solidFill>
                  <a:srgbClr val="22262B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Образовательный материал; не заменяет локальные клинические протоколы, очную консультацию и индивидуальное решение консилиума.</a:t>
            </a:r>
            <a:endParaRPr lang="en-US" sz="16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</TotalTime>
  <Words>701</Words>
  <Application>Microsoft Office PowerPoint</Application>
  <PresentationFormat>Широкоэкранный</PresentationFormat>
  <Paragraphs>137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1" baseType="lpstr">
      <vt:lpstr>Noto Sans Bold</vt:lpstr>
      <vt:lpstr>Roboto Mono Bold</vt:lpstr>
      <vt:lpstr>Wingdings 3</vt:lpstr>
      <vt:lpstr>Noto Sans</vt:lpstr>
      <vt:lpstr>Century Gothic</vt:lpstr>
      <vt:lpstr>Calibri</vt:lpstr>
      <vt:lpstr>Noto Sans SemiBold</vt:lpstr>
      <vt:lpstr>Roboto Mono Medium</vt:lpstr>
      <vt:lpstr>Arial</vt:lpstr>
      <vt:lpstr>Roboto Mono SemiBold</vt:lpstr>
      <vt:lpstr>Ион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lastModifiedBy>123</cp:lastModifiedBy>
  <cp:revision>2</cp:revision>
  <dcterms:created xsi:type="dcterms:W3CDTF">2026-10-04T15:44:36Z</dcterms:created>
  <dcterms:modified xsi:type="dcterms:W3CDTF">2026-10-04T15:47:43Z</dcterms:modified>
</cp:coreProperties>
</file>