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8" r:id="rId4"/>
    <p:sldId id="307" r:id="rId5"/>
    <p:sldId id="311" r:id="rId6"/>
    <p:sldId id="520" r:id="rId7"/>
    <p:sldId id="521" r:id="rId8"/>
    <p:sldId id="522" r:id="rId9"/>
    <p:sldId id="524" r:id="rId10"/>
    <p:sldId id="770" r:id="rId11"/>
    <p:sldId id="525" r:id="rId12"/>
    <p:sldId id="526" r:id="rId13"/>
    <p:sldId id="527" r:id="rId14"/>
    <p:sldId id="552" r:id="rId15"/>
    <p:sldId id="556" r:id="rId16"/>
    <p:sldId id="528" r:id="rId17"/>
    <p:sldId id="553" r:id="rId18"/>
    <p:sldId id="555" r:id="rId19"/>
    <p:sldId id="530" r:id="rId20"/>
    <p:sldId id="774" r:id="rId21"/>
    <p:sldId id="559" r:id="rId22"/>
    <p:sldId id="560" r:id="rId23"/>
    <p:sldId id="557" r:id="rId24"/>
    <p:sldId id="558" r:id="rId25"/>
    <p:sldId id="771" r:id="rId26"/>
    <p:sldId id="779" r:id="rId27"/>
    <p:sldId id="565" r:id="rId28"/>
    <p:sldId id="585" r:id="rId29"/>
    <p:sldId id="59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0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662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697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524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260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486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41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15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4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61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60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53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8818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9271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1246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79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21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881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4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757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9269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24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461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216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55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385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1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839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4AE26FA-9226-448A-A495-98B5194CC88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9168516-5999-4FBF-ADA8-AFD50B618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1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41711/7caa811fc2cc453aba4370b9e6b71332fc802e7f/#dst100116" TargetMode="External"/><Relationship Id="rId2" Type="http://schemas.openxmlformats.org/officeDocument/2006/relationships/hyperlink" Target="http://www.consultant.ru/document/cons_doc_LAW_387160/b004fed0b70d0f223e4a81f8ad6cd92af90a7e3b/#dst100018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://www.consultant.ru/document/cons_doc_LAW_141711/c335af07929c2b2a5df5b1a0380b9e39598f60be/#dst100005" TargetMode="External"/><Relationship Id="rId5" Type="http://schemas.openxmlformats.org/officeDocument/2006/relationships/hyperlink" Target="http://www.consultant.ru/document/cons_doc_LAW_141711/529d8da5a3fd5a6e7bac9da26bc0f1ce1c48b77a/#dst100123" TargetMode="External"/><Relationship Id="rId4" Type="http://schemas.openxmlformats.org/officeDocument/2006/relationships/hyperlink" Target="http://www.consultant.ru/document/cons_doc_LAW_141711/a561c729a5c41cc7f478b665c356e27638a45269/#dst10000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8637CB-5A17-4F0E-95C3-297A4E6F29C4}"/>
              </a:ext>
            </a:extLst>
          </p:cNvPr>
          <p:cNvSpPr txBox="1"/>
          <p:nvPr/>
        </p:nvSpPr>
        <p:spPr>
          <a:xfrm>
            <a:off x="952871" y="1460310"/>
            <a:ext cx="10375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Структура и организация работы родильного дома. </a:t>
            </a:r>
          </a:p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Санитарно-эпидемический режим родильного дома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64EEF-C7B4-9699-729A-543B3D17A8F0}"/>
              </a:ext>
            </a:extLst>
          </p:cNvPr>
          <p:cNvSpPr txBox="1"/>
          <p:nvPr/>
        </p:nvSpPr>
        <p:spPr>
          <a:xfrm>
            <a:off x="7820167" y="4176216"/>
            <a:ext cx="34189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/>
              <a:t>Презентацию подготовили:</a:t>
            </a:r>
          </a:p>
          <a:p>
            <a:pPr algn="r"/>
            <a:r>
              <a:rPr lang="ru-RU" sz="2000" b="1" dirty="0"/>
              <a:t>Студенты КГБПОУ ММТ 213 группы</a:t>
            </a:r>
          </a:p>
          <a:p>
            <a:pPr algn="r"/>
            <a:r>
              <a:rPr lang="ru-RU" sz="2000" b="1" dirty="0"/>
              <a:t>Штейнберг Вера</a:t>
            </a:r>
          </a:p>
          <a:p>
            <a:pPr algn="r"/>
            <a:r>
              <a:rPr lang="ru-RU" sz="2000" b="1" dirty="0" err="1"/>
              <a:t>Батраченко</a:t>
            </a:r>
            <a:r>
              <a:rPr lang="ru-RU" sz="2000" b="1" dirty="0"/>
              <a:t> Евгений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38B6F9-3E9F-4C63-573F-77384E52EFC5}"/>
              </a:ext>
            </a:extLst>
          </p:cNvPr>
          <p:cNvSpPr txBox="1"/>
          <p:nvPr/>
        </p:nvSpPr>
        <p:spPr>
          <a:xfrm>
            <a:off x="636998" y="1539734"/>
            <a:ext cx="105721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i="0" dirty="0">
                <a:effectLst/>
              </a:rPr>
              <a:t>Статья 37. Организация оказания медицинской помощи </a:t>
            </a:r>
          </a:p>
          <a:p>
            <a:pPr algn="l"/>
            <a:r>
              <a:rPr lang="ru-RU" sz="2400" i="0" dirty="0">
                <a:effectLst/>
              </a:rPr>
              <a:t>Федерального закона от 21.11.2011 № 323-ФЗ </a:t>
            </a:r>
          </a:p>
          <a:p>
            <a:pPr algn="l"/>
            <a:r>
              <a:rPr lang="ru-RU" sz="2400" b="1" i="0" dirty="0">
                <a:effectLst/>
              </a:rPr>
              <a:t>«Об основах охраны здоровья граждан в Российской Федерации»</a:t>
            </a:r>
          </a:p>
          <a:p>
            <a:pPr algn="l"/>
            <a:r>
              <a:rPr lang="ru-RU" b="1" i="0" dirty="0">
                <a:effectLst/>
              </a:rPr>
              <a:t>(в ред. Федерального </a:t>
            </a:r>
            <a:r>
              <a:rPr lang="ru-RU" b="1" i="0" u="none" strike="noStrike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закона</a:t>
            </a:r>
            <a:r>
              <a:rPr lang="ru-RU" b="1" i="0" dirty="0">
                <a:effectLst/>
              </a:rPr>
              <a:t> от 25.12.2018 N 489-ФЗ)</a:t>
            </a:r>
          </a:p>
          <a:p>
            <a:pPr algn="l"/>
            <a:endParaRPr lang="ru-RU" b="0" i="0" dirty="0">
              <a:effectLst/>
            </a:endParaRPr>
          </a:p>
          <a:p>
            <a:pPr indent="342900" algn="l"/>
            <a:r>
              <a:rPr lang="ru-RU" sz="2000" dirty="0"/>
              <a:t>1. Медицинская помощь, за исключением медицинской помощи, оказываемой в рамках клинической апробации, организуется и оказывается:</a:t>
            </a:r>
            <a:endParaRPr lang="ru-RU" sz="2000" b="0" i="0" dirty="0">
              <a:effectLst/>
            </a:endParaRPr>
          </a:p>
          <a:p>
            <a:pPr indent="342900" algn="l"/>
            <a:r>
              <a:rPr lang="ru-RU" sz="2000" dirty="0"/>
              <a:t>1) в соответствии с </a:t>
            </a:r>
            <a:r>
              <a:rPr lang="ru-RU" sz="2000" u="sng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положением</a:t>
            </a:r>
            <a:r>
              <a:rPr lang="ru-RU" sz="2000" dirty="0"/>
              <a:t> об организации оказания медицинской помощи по видам медицинской помощи;</a:t>
            </a:r>
            <a:endParaRPr lang="ru-RU" sz="2000" b="0" i="0" dirty="0">
              <a:effectLst/>
            </a:endParaRPr>
          </a:p>
          <a:p>
            <a:pPr indent="342900" algn="l"/>
            <a:r>
              <a:rPr lang="ru-RU" sz="2000" dirty="0"/>
              <a:t>2) в соответствии с </a:t>
            </a:r>
            <a:r>
              <a:rPr lang="ru-RU" sz="2000" u="sng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порядками</a:t>
            </a:r>
            <a:r>
              <a:rPr lang="ru-RU" sz="2000" dirty="0"/>
              <a:t> оказания медицинской помощи;</a:t>
            </a:r>
            <a:endParaRPr lang="ru-RU" sz="2000" b="0" i="0" dirty="0">
              <a:effectLst/>
            </a:endParaRPr>
          </a:p>
          <a:p>
            <a:pPr indent="342900" algn="l"/>
            <a:r>
              <a:rPr lang="ru-RU" sz="2000" dirty="0"/>
              <a:t>3) на основе </a:t>
            </a:r>
            <a:r>
              <a:rPr lang="ru-RU" sz="2000" u="sng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клинических рекомендаций</a:t>
            </a:r>
            <a:r>
              <a:rPr lang="ru-RU" sz="2000" dirty="0"/>
              <a:t>;</a:t>
            </a:r>
            <a:endParaRPr lang="ru-RU" sz="2000" b="0" i="0" dirty="0">
              <a:effectLst/>
            </a:endParaRPr>
          </a:p>
          <a:p>
            <a:pPr indent="342900" algn="l"/>
            <a:r>
              <a:rPr lang="ru-RU" sz="2000" dirty="0"/>
              <a:t>4) с учетом </a:t>
            </a:r>
            <a:r>
              <a:rPr lang="ru-RU" sz="2000" u="sng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стандартов</a:t>
            </a:r>
            <a:r>
              <a:rPr lang="ru-RU" sz="2000" dirty="0"/>
              <a:t> медицинской помощи.</a:t>
            </a:r>
          </a:p>
          <a:p>
            <a:pPr indent="342900" algn="l"/>
            <a:endParaRPr lang="ru-RU" sz="2000" b="0" i="0" dirty="0">
              <a:solidFill>
                <a:srgbClr val="C00000"/>
              </a:solidFill>
              <a:effectLst/>
            </a:endParaRPr>
          </a:p>
          <a:p>
            <a:pPr indent="342900" algn="l"/>
            <a:r>
              <a:rPr lang="en-US" sz="2000" b="0" i="0" dirty="0">
                <a:solidFill>
                  <a:srgbClr val="C00000"/>
                </a:solidFill>
                <a:effectLst/>
              </a:rPr>
              <a:t>NB!!!</a:t>
            </a:r>
            <a:r>
              <a:rPr lang="ru-RU" sz="2000" b="0" i="0" dirty="0">
                <a:solidFill>
                  <a:srgbClr val="C00000"/>
                </a:solidFill>
                <a:effectLst/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Положения статьи 37 Закона не распространяются на медицинскую помощь, оказываемую в рамках клинической апробации 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3333E5-DA8B-C3CC-3513-7FEDB1F7D308}"/>
              </a:ext>
            </a:extLst>
          </p:cNvPr>
          <p:cNvSpPr txBox="1"/>
          <p:nvPr/>
        </p:nvSpPr>
        <p:spPr>
          <a:xfrm>
            <a:off x="636998" y="585627"/>
            <a:ext cx="10572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cs typeface="Aharoni" panose="02010803020104030203" pitchFamily="2" charset="-79"/>
              </a:rPr>
              <a:t>Правовые основы организации медицинской помощи на современном этапе</a:t>
            </a:r>
          </a:p>
        </p:txBody>
      </p:sp>
    </p:spTree>
    <p:extLst>
      <p:ext uri="{BB962C8B-B14F-4D97-AF65-F5344CB8AC3E}">
        <p14:creationId xmlns:p14="http://schemas.microsoft.com/office/powerpoint/2010/main" val="411676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5A175B-AF49-2A9C-4B74-BB37E197625C}"/>
              </a:ext>
            </a:extLst>
          </p:cNvPr>
          <p:cNvSpPr txBox="1"/>
          <p:nvPr/>
        </p:nvSpPr>
        <p:spPr>
          <a:xfrm>
            <a:off x="862873" y="685481"/>
            <a:ext cx="10925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Принципы организации медицинской помощи  </a:t>
            </a:r>
          </a:p>
          <a:p>
            <a:r>
              <a:rPr lang="ru-RU" sz="2800" dirty="0">
                <a:solidFill>
                  <a:srgbClr val="C00000"/>
                </a:solidFill>
              </a:rPr>
              <a:t>в службе детства и родовспоможения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B2982-5887-5C44-3D95-CD70E243A539}"/>
              </a:ext>
            </a:extLst>
          </p:cNvPr>
          <p:cNvSpPr txBox="1"/>
          <p:nvPr/>
        </p:nvSpPr>
        <p:spPr>
          <a:xfrm>
            <a:off x="722721" y="1784749"/>
            <a:ext cx="107465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Доступность и своевременность медицинской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Безопасность и надёжное качество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Этапность, преемственность и современный уровень медицинских технологий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Удовлетворение потребностей женского населения в оказании акушерско-гинекологической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Выполнение государственных гарантий бесплатного  оказания гражданам медицинской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00099"/>
                </a:solidFill>
              </a:rPr>
              <a:t>Пациентоориентированность</a:t>
            </a:r>
            <a:endParaRPr lang="ru-RU" sz="2400" dirty="0">
              <a:solidFill>
                <a:srgbClr val="0000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Эффективность использования имеющихся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132684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3BE41-98C6-94B4-92C0-87318FD3021F}"/>
              </a:ext>
            </a:extLst>
          </p:cNvPr>
          <p:cNvSpPr txBox="1"/>
          <p:nvPr/>
        </p:nvSpPr>
        <p:spPr>
          <a:xfrm>
            <a:off x="824948" y="795130"/>
            <a:ext cx="10555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Критерии акушерских стационаров первой группы (1 уровень)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25063-45B7-5A6F-E29C-B3374A241784}"/>
              </a:ext>
            </a:extLst>
          </p:cNvPr>
          <p:cNvSpPr txBox="1"/>
          <p:nvPr/>
        </p:nvSpPr>
        <p:spPr>
          <a:xfrm>
            <a:off x="902804" y="2324887"/>
            <a:ext cx="103863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отсутствие круглосуточного (пребывания) поста врачей-специалистов: </a:t>
            </a:r>
            <a:r>
              <a:rPr lang="ru-RU" sz="24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акушера-гинеколога, врача-неонатолога и врача - анестезиолога-реаниматолога</a:t>
            </a:r>
          </a:p>
          <a:p>
            <a:endParaRPr lang="ru-RU" sz="24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медицинские организации, имеющие в составе </a:t>
            </a:r>
            <a:r>
              <a:rPr lang="ru-RU" sz="24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ургентный родильный зал</a:t>
            </a:r>
          </a:p>
          <a:p>
            <a:endParaRPr lang="ru-RU" sz="24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  <a:cs typeface="Times New Roman" panose="02020603050405020304" pitchFamily="18" charset="0"/>
              </a:rPr>
              <a:t>госпитализация </a:t>
            </a:r>
            <a:r>
              <a:rPr lang="ru-RU" sz="2400" dirty="0">
                <a:solidFill>
                  <a:srgbClr val="000099"/>
                </a:solidFill>
              </a:rPr>
              <a:t> пациентов низкой группы риска в соответствии </a:t>
            </a:r>
          </a:p>
          <a:p>
            <a:r>
              <a:rPr lang="ru-RU" sz="2400" dirty="0">
                <a:solidFill>
                  <a:srgbClr val="000099"/>
                </a:solidFill>
              </a:rPr>
              <a:t>   с показаниями</a:t>
            </a:r>
          </a:p>
        </p:txBody>
      </p:sp>
    </p:spTree>
    <p:extLst>
      <p:ext uri="{BB962C8B-B14F-4D97-AF65-F5344CB8AC3E}">
        <p14:creationId xmlns:p14="http://schemas.microsoft.com/office/powerpoint/2010/main" val="53606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A4DB1-9F51-9E4C-D16B-02A3239E310C}"/>
              </a:ext>
            </a:extLst>
          </p:cNvPr>
          <p:cNvSpPr txBox="1"/>
          <p:nvPr/>
        </p:nvSpPr>
        <p:spPr>
          <a:xfrm>
            <a:off x="556590" y="347001"/>
            <a:ext cx="1006063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Показания для госпитализации беременных женщин, рожениц, </a:t>
            </a:r>
          </a:p>
          <a:p>
            <a:r>
              <a:rPr lang="ru-RU" sz="2800" dirty="0">
                <a:solidFill>
                  <a:srgbClr val="C00000"/>
                </a:solidFill>
              </a:rPr>
              <a:t>родильниц в акушерский стационар 1-ой группы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2A8757-924C-957A-2A53-719D9DB47B01}"/>
              </a:ext>
            </a:extLst>
          </p:cNvPr>
          <p:cNvSpPr txBox="1"/>
          <p:nvPr/>
        </p:nvSpPr>
        <p:spPr>
          <a:xfrm>
            <a:off x="556590" y="1281013"/>
            <a:ext cx="10708129" cy="54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отсутствие показаний для планового кесарева сечения;</a:t>
            </a:r>
          </a:p>
          <a:p>
            <a:pPr marL="285750" indent="-28575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отсутствие </a:t>
            </a:r>
            <a:r>
              <a:rPr lang="ru-RU" sz="1600" dirty="0" err="1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экстрагенитальных</a:t>
            </a: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заболеваний у беременной женщины;</a:t>
            </a:r>
          </a:p>
          <a:p>
            <a:pPr marL="36000" indent="-2857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C00000"/>
                </a:solidFill>
                <a:ea typeface="Times New Roman" panose="02020603050405020304" pitchFamily="18" charset="0"/>
              </a:rPr>
              <a:t>экстрагенитальные</a:t>
            </a:r>
            <a:r>
              <a:rPr lang="ru-RU" sz="1600" dirty="0">
                <a:solidFill>
                  <a:srgbClr val="C00000"/>
                </a:solidFill>
                <a:ea typeface="Times New Roman" panose="02020603050405020304" pitchFamily="18" charset="0"/>
              </a:rPr>
              <a:t> заболевания, не</a:t>
            </a: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требующие проведения диагностических и лечебных мероприятий по их коррекции, в том числе:</a:t>
            </a:r>
          </a:p>
          <a:p>
            <a:pPr algn="just">
              <a:spcBef>
                <a:spcPts val="600"/>
              </a:spcBef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1) увеличение щитовидной железы без нарушения функции;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2) миопия I и II степени без изменений на глазном дне;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3) хронический пиелонефрит без нарушения функции;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4) инфекции мочевыводящих путей вне обострения и др.;</a:t>
            </a:r>
          </a:p>
          <a:p>
            <a:pPr marL="285750" indent="-28575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отсутствие осложнений при данной беременности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: протеинурия во время беременности, гипертензивные расстройства (</a:t>
            </a:r>
            <a:r>
              <a:rPr lang="ru-RU" sz="16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гестационная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артериальная гипертензия, </a:t>
            </a:r>
            <a:r>
              <a:rPr lang="ru-RU" sz="16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преээклампсия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), задержка роста плода;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головное предлежание плода при массе плоде до 4000 г и нормальных размерах таза матери;</a:t>
            </a:r>
          </a:p>
          <a:p>
            <a:pPr algn="just"/>
            <a:endParaRPr lang="ru-RU" sz="1600" dirty="0"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отсутствие в анамнезе: </a:t>
            </a:r>
          </a:p>
          <a:p>
            <a:pPr marL="3240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мертворождения и ранней неонатальной смерти новорожденного ребенка</a:t>
            </a:r>
          </a:p>
          <a:p>
            <a:pPr marL="3240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преждевременных родов</a:t>
            </a:r>
          </a:p>
          <a:p>
            <a:pPr marL="324000" indent="-342900" algn="just">
              <a:buAutoNum type="arabicParenR"/>
            </a:pPr>
            <a:r>
              <a:rPr lang="ru-RU" sz="16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преэклампсии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, эклампсии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4)  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отслойки плаценты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5)  г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ипотонического кровотечения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6)  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глубоких разрывов мягких тканей родовых путей</a:t>
            </a:r>
          </a:p>
          <a:p>
            <a:pPr algn="just"/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7)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 родовой травмы у новорожденного</a:t>
            </a:r>
            <a:endParaRPr lang="ru-RU" sz="16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96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6D3CE4-23E1-1EA8-35C4-193087091117}"/>
              </a:ext>
            </a:extLst>
          </p:cNvPr>
          <p:cNvSpPr txBox="1"/>
          <p:nvPr/>
        </p:nvSpPr>
        <p:spPr>
          <a:xfrm>
            <a:off x="909430" y="725557"/>
            <a:ext cx="10217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Показания для госпитализации в ургентный родильный зал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C6BE3294-17D2-648B-0CAE-7E6F40BFB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32878"/>
              </p:ext>
            </p:extLst>
          </p:nvPr>
        </p:nvGraphicFramePr>
        <p:xfrm>
          <a:off x="909429" y="1992244"/>
          <a:ext cx="1021742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405">
                  <a:extLst>
                    <a:ext uri="{9D8B030D-6E8A-4147-A177-3AD203B41FA5}">
                      <a16:colId xmlns:a16="http://schemas.microsoft.com/office/drawing/2014/main" val="2231939357"/>
                    </a:ext>
                  </a:extLst>
                </a:gridCol>
                <a:gridCol w="4895021">
                  <a:extLst>
                    <a:ext uri="{9D8B030D-6E8A-4147-A177-3AD203B41FA5}">
                      <a16:colId xmlns:a16="http://schemas.microsoft.com/office/drawing/2014/main" val="268232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Показания для госпитализации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Пациент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7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100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ru-RU" sz="2400" dirty="0">
                          <a:solidFill>
                            <a:srgbClr val="000099"/>
                          </a:solidFill>
                          <a:effectLst/>
                          <a:ea typeface="Times New Roman" panose="02020603050405020304" pitchFamily="18" charset="0"/>
                        </a:rPr>
                        <a:t>Активная фаза родов, то есть открытие маточного зева 4 см и более</a:t>
                      </a:r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99"/>
                          </a:solidFill>
                        </a:rPr>
                        <a:t>Роженица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6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</a:pPr>
                      <a:r>
                        <a:rPr lang="ru-RU" sz="2400" dirty="0">
                          <a:solidFill>
                            <a:srgbClr val="000099"/>
                          </a:solidFill>
                          <a:effectLst/>
                          <a:ea typeface="Times New Roman" panose="02020603050405020304" pitchFamily="18" charset="0"/>
                        </a:rPr>
                        <a:t>2-ой период родов, потуги</a:t>
                      </a:r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99"/>
                          </a:solidFill>
                        </a:rPr>
                        <a:t>Роженица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6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</a:pPr>
                      <a:r>
                        <a:rPr lang="ru-RU" sz="2400" dirty="0">
                          <a:solidFill>
                            <a:srgbClr val="000099"/>
                          </a:solidFill>
                        </a:rPr>
                        <a:t>Роды вне родильного дома (отделения)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99"/>
                          </a:solidFill>
                        </a:rPr>
                        <a:t>Родильница, новорожденный ребенок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</a:pPr>
                      <a:r>
                        <a:rPr lang="ru-RU" sz="2400" dirty="0">
                          <a:solidFill>
                            <a:srgbClr val="000099"/>
                          </a:solidFill>
                          <a:effectLst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Экстренное и/или неотложное состояние со стороны женщины и/или плода, по акушерским показаниям</a:t>
                      </a:r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99"/>
                          </a:solidFill>
                        </a:rPr>
                        <a:t>Беременная женщина, роженица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9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56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4490E-1266-3992-183C-121E674444B5}"/>
              </a:ext>
            </a:extLst>
          </p:cNvPr>
          <p:cNvSpPr txBox="1"/>
          <p:nvPr/>
        </p:nvSpPr>
        <p:spPr>
          <a:xfrm>
            <a:off x="689113" y="159027"/>
            <a:ext cx="1081377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Критерии акушерского стационара второй группы (2 уровень)</a:t>
            </a: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703D3B0-74E1-2D77-632F-66152B979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83763"/>
              </p:ext>
            </p:extLst>
          </p:nvPr>
        </p:nvGraphicFramePr>
        <p:xfrm>
          <a:off x="568170" y="724893"/>
          <a:ext cx="10828183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2428">
                  <a:extLst>
                    <a:ext uri="{9D8B030D-6E8A-4147-A177-3AD203B41FA5}">
                      <a16:colId xmlns:a16="http://schemas.microsoft.com/office/drawing/2014/main" val="3452245731"/>
                    </a:ext>
                  </a:extLst>
                </a:gridCol>
                <a:gridCol w="6135755">
                  <a:extLst>
                    <a:ext uri="{9D8B030D-6E8A-4147-A177-3AD203B41FA5}">
                      <a16:colId xmlns:a16="http://schemas.microsoft.com/office/drawing/2014/main" val="1187279021"/>
                    </a:ext>
                  </a:extLst>
                </a:gridCol>
              </a:tblGrid>
              <a:tr h="35672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Акушерский стационар второй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Характеристика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73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000099"/>
                          </a:solidFill>
                        </a:rPr>
                        <a:t>Родильный дом (отделения), в том числе профилированные по патологии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палаты 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интенсивной терапии (отделение анестезиологии-реанимации) для женщин</a:t>
                      </a:r>
                    </a:p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палаты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реанимации и интенсивной терапии для новорожденных</a:t>
                      </a:r>
                    </a:p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беременные, роженицы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среднего риска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6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Межрайонный перинатальный центр, имеющий в составе</a:t>
                      </a:r>
                      <a:endParaRPr lang="ru-RU" sz="2000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-342900" algn="l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отделение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нестезиологии-реанимации (палаты интенсивной терапии) для женщин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выездная бригада скорой медицинской помощи анестезиологии-реанимации 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решению руководителя медицинской организации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палаты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(отделения) реанимации и интенсивной терапии </a:t>
                      </a: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новорожденных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пост патологии новорожденных и недоношенных детей </a:t>
                      </a: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решению руководителя медицинской организации</a:t>
                      </a:r>
                      <a:endParaRPr lang="ru-RU" sz="2000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4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</a:rPr>
                        <a:t>5) беременные, роженицы среднего риска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0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991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езентация на тему: &quot;Свердловская область - субъект России. Флаг Белый  цвет символизирует благородство и откровенность; Синий цвет верность,  честность, безупречность и целомудрие;&quot;. Скачать бесплатно и без  регистрации.">
            <a:extLst>
              <a:ext uri="{FF2B5EF4-FFF2-40B4-BE49-F238E27FC236}">
                <a16:creationId xmlns:a16="http://schemas.microsoft.com/office/drawing/2014/main" id="{B2019198-6BBC-56F0-39EA-A3B51DAB8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658" y="1039090"/>
            <a:ext cx="6590988" cy="512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36826E-5E0C-3F9E-E0C8-AC7CC37970B0}"/>
              </a:ext>
            </a:extLst>
          </p:cNvPr>
          <p:cNvSpPr txBox="1"/>
          <p:nvPr/>
        </p:nvSpPr>
        <p:spPr>
          <a:xfrm>
            <a:off x="2653612" y="1989450"/>
            <a:ext cx="198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67633-D17A-CE50-A764-9134E08241F5}"/>
              </a:ext>
            </a:extLst>
          </p:cNvPr>
          <p:cNvSpPr txBox="1"/>
          <p:nvPr/>
        </p:nvSpPr>
        <p:spPr>
          <a:xfrm>
            <a:off x="5717568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AF9DB-A9BB-8228-C141-E63D88276FF3}"/>
              </a:ext>
            </a:extLst>
          </p:cNvPr>
          <p:cNvSpPr txBox="1"/>
          <p:nvPr/>
        </p:nvSpPr>
        <p:spPr>
          <a:xfrm>
            <a:off x="747220" y="130788"/>
            <a:ext cx="45999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Межрайонные перинатальные центры в составе: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497DD7-1B56-A60A-7861-123F1ECEA6C6}"/>
              </a:ext>
            </a:extLst>
          </p:cNvPr>
          <p:cNvSpPr txBox="1"/>
          <p:nvPr/>
        </p:nvSpPr>
        <p:spPr>
          <a:xfrm>
            <a:off x="625888" y="1464233"/>
            <a:ext cx="42535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«Краснотуранская ГБ»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«Демидовская ГБ»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«Ирбитская центральная городская больница»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«Городская больница города Первоуральск»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«Детская городская больница г. Каменск-Уральский»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99"/>
                </a:solidFill>
              </a:rPr>
              <a:t>ГАУЗ СО «Городская больница г. Асбест»</a:t>
            </a:r>
          </a:p>
        </p:txBody>
      </p:sp>
    </p:spTree>
    <p:extLst>
      <p:ext uri="{BB962C8B-B14F-4D97-AF65-F5344CB8AC3E}">
        <p14:creationId xmlns:p14="http://schemas.microsoft.com/office/powerpoint/2010/main" val="297991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A4DB1-9F51-9E4C-D16B-02A3239E310C}"/>
              </a:ext>
            </a:extLst>
          </p:cNvPr>
          <p:cNvSpPr txBox="1"/>
          <p:nvPr/>
        </p:nvSpPr>
        <p:spPr>
          <a:xfrm>
            <a:off x="461835" y="311490"/>
            <a:ext cx="997888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Показания для госпитализации беременных женщин, рожениц,</a:t>
            </a:r>
          </a:p>
          <a:p>
            <a:r>
              <a:rPr lang="ru-RU" sz="2800" dirty="0">
                <a:solidFill>
                  <a:srgbClr val="C00000"/>
                </a:solidFill>
              </a:rPr>
              <a:t>родильниц в акушерский стационар 2-ой группы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2A8757-924C-957A-2A53-719D9DB47B01}"/>
              </a:ext>
            </a:extLst>
          </p:cNvPr>
          <p:cNvSpPr txBox="1"/>
          <p:nvPr/>
        </p:nvSpPr>
        <p:spPr>
          <a:xfrm>
            <a:off x="461835" y="1387546"/>
            <a:ext cx="10708129" cy="490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Экстрагенитальные</a:t>
            </a:r>
            <a:r>
              <a:rPr lang="ru-RU" sz="24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заболевания:</a:t>
            </a:r>
          </a:p>
          <a:p>
            <a:pPr algn="just">
              <a:spcBef>
                <a:spcPts val="1000"/>
              </a:spcBef>
            </a:pPr>
            <a:endParaRPr lang="ru-RU" sz="2400" dirty="0"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пролапс митрального клапана без гемодинамических нарушений;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компенсированные заболевания дыхательной системы (без дыхательной недостаточности);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a typeface="Times New Roman" panose="02020603050405020304" pitchFamily="18" charset="0"/>
              </a:rPr>
              <a:t>з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аболевания желудочно-кишечного тракта: хронический гастрит, дуоденит, колит;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эндокринные заболевания: </a:t>
            </a:r>
            <a:r>
              <a:rPr lang="ru-RU" sz="20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гестационный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сахарный диабет на диетотерапии, заболевания щитовидной железы с признаками </a:t>
            </a:r>
            <a:r>
              <a:rPr lang="ru-RU" sz="20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гипо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- или гиперфункции (компенсация, субкомпенсация);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заболевания органов зрения (миопия высокой степени с изменениями на глазном дне, отслойка сетчатки в анамнезе);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перенесенные в анамнезе черепно-мозговые травмы, травмы позвоночника, таза</a:t>
            </a:r>
          </a:p>
          <a:p>
            <a:pPr marL="342900" indent="-342900" algn="just">
              <a:spcBef>
                <a:spcPts val="1000"/>
              </a:spcBef>
              <a:buAutoNum type="arabicParenR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психические заболевания;</a:t>
            </a:r>
          </a:p>
          <a:p>
            <a:pPr algn="just"/>
            <a:endParaRPr lang="ru-RU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62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5AA065-E330-6426-6B3C-9373B206BCA5}"/>
              </a:ext>
            </a:extLst>
          </p:cNvPr>
          <p:cNvSpPr txBox="1"/>
          <p:nvPr/>
        </p:nvSpPr>
        <p:spPr>
          <a:xfrm>
            <a:off x="793438" y="407504"/>
            <a:ext cx="101992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Показания для госпитализации беременных женщин, рожениц,</a:t>
            </a:r>
          </a:p>
          <a:p>
            <a:r>
              <a:rPr lang="ru-RU" sz="2800" dirty="0">
                <a:solidFill>
                  <a:srgbClr val="C00000"/>
                </a:solidFill>
              </a:rPr>
              <a:t>родильниц в акушерский стационар второй группы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5153B-3618-3F0A-B2A9-A81C6FBFC9DF}"/>
              </a:ext>
            </a:extLst>
          </p:cNvPr>
          <p:cNvSpPr txBox="1"/>
          <p:nvPr/>
        </p:nvSpPr>
        <p:spPr>
          <a:xfrm>
            <a:off x="658514" y="1474465"/>
            <a:ext cx="108749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Осложнения беременности и факторы риска: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переношенная беременность;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предполагаемый крупный плод;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анатомическое сужение таза I - II степени;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тазовое предлежание плода;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низкое расположение плаценты, подтвержденное при УЗИ в сроке 34 - 36 недель (за исключением наличия рубца на матке после операции кесарева сечения);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мертворождение в анамнезе;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рубец на матке после кесарева сечения при отсутствии признаков несостоятельности рубца для </a:t>
            </a: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планового кесарева сечения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рубец на матке после оперативных</a:t>
            </a:r>
            <a:r>
              <a:rPr lang="ru-RU" sz="160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вмешательств на матке (кроме кесарева сечения), при отсутствии признаков несостоятельности рубца и расположении плаценты вне рубца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беременность после лечения бесплодия любого генеза, беременность после экстракорпорального оплодотворения и переноса эмбриона;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преждевременные роды при сроке беременности </a:t>
            </a:r>
            <a:r>
              <a:rPr lang="ru-RU" sz="160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34 - 36 недель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, при возможности оказания реанимационной помощи новорожденному в полном объеме и отсутствии возможности направления в акушерский стационар третьей группы (уровня);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антенатальная гибель плода при отсутствии показаний для госпитализации в акушерский стационар третьей группы;</a:t>
            </a:r>
          </a:p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99"/>
                </a:solidFill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преэклампсия</a:t>
            </a:r>
            <a:r>
              <a:rPr lang="ru-RU" sz="16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умеренная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061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770BC-54B2-ED4C-FFCB-428EC1109506}"/>
              </a:ext>
            </a:extLst>
          </p:cNvPr>
          <p:cNvSpPr txBox="1"/>
          <p:nvPr/>
        </p:nvSpPr>
        <p:spPr>
          <a:xfrm>
            <a:off x="798444" y="295014"/>
            <a:ext cx="1095292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Критерии акушерского стационара третьей «А» группы (3 уровень)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C3E37-0FF3-A56D-E92E-992FBA5A3E43}"/>
              </a:ext>
            </a:extLst>
          </p:cNvPr>
          <p:cNvSpPr txBox="1"/>
          <p:nvPr/>
        </p:nvSpPr>
        <p:spPr>
          <a:xfrm>
            <a:off x="1858617" y="2146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94A1B67-9074-E464-EAFF-12268A618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835101"/>
              </p:ext>
            </p:extLst>
          </p:nvPr>
        </p:nvGraphicFramePr>
        <p:xfrm>
          <a:off x="878343" y="1326053"/>
          <a:ext cx="10595112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1757">
                  <a:extLst>
                    <a:ext uri="{9D8B030D-6E8A-4147-A177-3AD203B41FA5}">
                      <a16:colId xmlns:a16="http://schemas.microsoft.com/office/drawing/2014/main" val="2510223405"/>
                    </a:ext>
                  </a:extLst>
                </a:gridCol>
                <a:gridCol w="5983355">
                  <a:extLst>
                    <a:ext uri="{9D8B030D-6E8A-4147-A177-3AD203B41FA5}">
                      <a16:colId xmlns:a16="http://schemas.microsoft.com/office/drawing/2014/main" val="129213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Акушерский стационар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третьей «А»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Характеристика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Третья  «А» группа (уровень) – перинатальный центр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отделение анестезиологии-реанимации для женщин</a:t>
                      </a:r>
                    </a:p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отделение реанимации и интенсивной терапии для новорожденных</a:t>
                      </a:r>
                    </a:p>
                    <a:p>
                      <a:pPr marL="0" indent="-342900" algn="l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отделение патологии новорожденных и недоношенных детей (II этап выхаживания)</a:t>
                      </a:r>
                    </a:p>
                    <a:p>
                      <a:pPr marL="0" indent="-342900">
                        <a:buAutoNum type="arabicParenR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акушерский дистанционный консультативный центр: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отделением телемедицины</a:t>
                      </a:r>
                    </a:p>
                    <a:p>
                      <a:pPr marL="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выездными бригадами скорой медицинской помощи анестезиологии-реанимации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беременные, роженицы, родильницы, новорожденные дети высокого риска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32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213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AB85AA-7272-9B25-8321-0F7D7337ED42}"/>
              </a:ext>
            </a:extLst>
          </p:cNvPr>
          <p:cNvSpPr txBox="1"/>
          <p:nvPr/>
        </p:nvSpPr>
        <p:spPr>
          <a:xfrm>
            <a:off x="725557" y="441298"/>
            <a:ext cx="1050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Показания для госпитализации беременных женщин, рожениц, родильниц в акушерский стационар третьей «А» группы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CA499C-4270-47FE-442F-2D619142BB18}"/>
              </a:ext>
            </a:extLst>
          </p:cNvPr>
          <p:cNvSpPr txBox="1"/>
          <p:nvPr/>
        </p:nvSpPr>
        <p:spPr>
          <a:xfrm>
            <a:off x="367749" y="1689652"/>
            <a:ext cx="1146975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fontAlgn="base">
              <a:buFont typeface="+mj-lt"/>
              <a:buAutoNum type="arabicParenR"/>
            </a:pP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возраст беременной женщины менее 18 лет;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buFont typeface="+mj-lt"/>
              <a:buAutoNum type="arabicParenR"/>
            </a:pP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осложнения беременности и родов: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преждевременные роды, включая дородовое излитие околоплодных вод, при сроке беременности менее 34 недель;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предлежание плаценты;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задержка роста плода;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изоиммунизация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 беременности;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метаболические заболевания плода, требующие лечения сразу после рождения;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водянка плода;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много- и маловодие;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состояния и заболевания плода (плодов), требующие выполнения фетальных вмешательств;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расположение плаценты в месте локализации рубца на матке после оперативных вмешательств;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подозрение на врастание плаценты по данным УЗИ или магнитно-резонансной томографии;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поперечное и косое положение плода;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преэклампсия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эклампсия и их осложнения; холестаз, гепатоз беременных;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рубец на матке при наличии признаков несостоятельности;</a:t>
            </a: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беременность после реконструктивно-пластических операций на половых органах, разрывов промежности III-IV степеней при предыдущих родах;</a:t>
            </a: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антенатальная гибель плода при наличии критерием для госпитализации в акушерский стационар третьей «А» группы;</a:t>
            </a: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многоплодная беременность (тремя и более плодами), а также двойня при наличии осложнений или риска их возникновения, характерных для многоплодной беременности: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фето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-фетальный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трансфузионный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синдром, диссоциированное развитие плодов, внутриутробная гибель одного из плодов.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959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F8D3A2-6F7A-C623-76B8-8E7C4E08B10B}"/>
              </a:ext>
            </a:extLst>
          </p:cNvPr>
          <p:cNvSpPr txBox="1"/>
          <p:nvPr/>
        </p:nvSpPr>
        <p:spPr>
          <a:xfrm>
            <a:off x="704022" y="273830"/>
            <a:ext cx="107839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Показания для госпитализации беременных женщин, рожениц, родильниц в акушерский стационар третьей «А» группы (</a:t>
            </a:r>
            <a:r>
              <a:rPr lang="ru-RU" sz="2400" dirty="0" err="1">
                <a:solidFill>
                  <a:srgbClr val="C00000"/>
                </a:solidFill>
              </a:rPr>
              <a:t>экстрагенитальные</a:t>
            </a:r>
            <a:r>
              <a:rPr lang="ru-RU" sz="2400" dirty="0">
                <a:solidFill>
                  <a:srgbClr val="C00000"/>
                </a:solidFill>
              </a:rPr>
              <a:t> заболевания и состояния)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759E86-2BDB-E7CD-61EB-250D33EC88DA}"/>
              </a:ext>
            </a:extLst>
          </p:cNvPr>
          <p:cNvSpPr txBox="1"/>
          <p:nvPr/>
        </p:nvSpPr>
        <p:spPr>
          <a:xfrm>
            <a:off x="536712" y="1582192"/>
            <a:ext cx="112610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сердечно-сосудистой системы: пороки сердца вне зависимости от степени недостаточности кровообращения, пролапс митрального клапана с гемодинамическими нарушениями, оперированные пороки сердца, аритмии, миокардиты, кардиомиопатии, хроническая артериальная гипертензия;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тромбозы, тромбоэмболии и тромбофлебиты в анамнезе и при настоящей беременности;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 заболевания органов дыхания, сопровождающиеся развитием легочной или сердечно-легочной недостаточности;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диффузные заболевания соединительной ткани, антифосфолипидный синдром;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почек, сопровождающиеся почечной недостаточностью или артериальной гипертензией, аномалии развития мочевыводящих путей, беременность после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нефрэктомии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печени: токсический гепатит, острые и хронические гепатиты, цирроз печени;</a:t>
            </a: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эндокринные заболевания: сахарный диабет любой степени компенсации, заболевания щитовидной железы с клиническими признаками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гипо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или гиперфункции, хроническая надпочечниковая недостаточность;</a:t>
            </a: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органов зрения: миопия высокой степени с изменениями на глазном дне, отслойка сетчатки в анамнезе, глаукома;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крови: гемолитическая и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апластическая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анемия, тяжелая железодефицитная анемия,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гемобластозы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тромбоцитопения, болезнь </a:t>
            </a:r>
            <a:r>
              <a:rPr lang="ru-RU" sz="14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Виллебранда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врожденные дефекты системы свертывания крови;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заболевания нервной системы: эпилепсия, рассеянный склероз, нарушения мозгового кровообращения, состояния после перенесенных ишемических и геморрагических инсультов;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миастения;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ЗНО в анамнезе либо выявленные при настоящей беременности вне зависимости от локализации;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сосудистые мальформации, аневризмы сосудов;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перенесенные в анамнезе черепно-мозговые травмы, травмы позвоночника с неврологическими расстройствами таза;</a:t>
            </a:r>
            <a:endParaRPr lang="ru-RU" sz="1400" dirty="0">
              <a:solidFill>
                <a:srgbClr val="0000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/>
            <a:r>
              <a:rPr lang="ru-RU" sz="1400" dirty="0">
                <a:solidFill>
                  <a:srgbClr val="00009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прочие состояния, угрожающие жизни беременной и плода при отсутствии противопоказаний для эвакуации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09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770BC-54B2-ED4C-FFCB-428EC1109506}"/>
              </a:ext>
            </a:extLst>
          </p:cNvPr>
          <p:cNvSpPr txBox="1"/>
          <p:nvPr/>
        </p:nvSpPr>
        <p:spPr>
          <a:xfrm>
            <a:off x="798444" y="620117"/>
            <a:ext cx="109396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Критерии акушерских стационаров третьей «Б» группы (3 уровень)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C3E37-0FF3-A56D-E92E-992FBA5A3E43}"/>
              </a:ext>
            </a:extLst>
          </p:cNvPr>
          <p:cNvSpPr txBox="1"/>
          <p:nvPr/>
        </p:nvSpPr>
        <p:spPr>
          <a:xfrm>
            <a:off x="1858617" y="2146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94A1B67-9074-E464-EAFF-12268A618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190306"/>
              </p:ext>
            </p:extLst>
          </p:nvPr>
        </p:nvGraphicFramePr>
        <p:xfrm>
          <a:off x="798444" y="1247312"/>
          <a:ext cx="10595112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8260">
                  <a:extLst>
                    <a:ext uri="{9D8B030D-6E8A-4147-A177-3AD203B41FA5}">
                      <a16:colId xmlns:a16="http://schemas.microsoft.com/office/drawing/2014/main" val="2510223405"/>
                    </a:ext>
                  </a:extLst>
                </a:gridCol>
                <a:gridCol w="5956852">
                  <a:extLst>
                    <a:ext uri="{9D8B030D-6E8A-4147-A177-3AD203B41FA5}">
                      <a16:colId xmlns:a16="http://schemas.microsoft.com/office/drawing/2014/main" val="129213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Акушерский стационар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третьей «Б»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Характеристика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Третья  «Б» группа (уровень) – </a:t>
                      </a:r>
                      <a:r>
                        <a:rPr lang="ru-RU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перинатальный центр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акушерский стационар федеральной медицинской организации, оказывающих специализированную, в том числе </a:t>
                      </a: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высокотехнологичную;</a:t>
                      </a:r>
                    </a:p>
                    <a:p>
                      <a:pPr marL="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имеют структуру и оснащение, соответствующие требованиям третьей «А» группы;</a:t>
                      </a:r>
                    </a:p>
                    <a:p>
                      <a:pPr marL="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разрабатывают и тиражируют новые методы диагностики и лечения акушерской и неонатальной патологии;</a:t>
                      </a:r>
                    </a:p>
                    <a:p>
                      <a:pPr marL="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осуществляют мониторинг и организационно-методическое обеспечение деятельности акушерских стационаров субъектов Российской Федерации;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20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беременные, роженицы, родильницы, новорождённые дети высокого риска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32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297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AAE32E-74F1-39BE-DB42-6AFCE1DA4EE7}"/>
              </a:ext>
            </a:extLst>
          </p:cNvPr>
          <p:cNvSpPr txBox="1"/>
          <p:nvPr/>
        </p:nvSpPr>
        <p:spPr>
          <a:xfrm>
            <a:off x="858078" y="190788"/>
            <a:ext cx="10644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Основные правила госпитализации беременных женщин, рожениц, родильниц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5866B1-81F1-7247-3857-9D1270E8F138}"/>
              </a:ext>
            </a:extLst>
          </p:cNvPr>
          <p:cNvSpPr txBox="1"/>
          <p:nvPr/>
        </p:nvSpPr>
        <p:spPr>
          <a:xfrm>
            <a:off x="618092" y="1548521"/>
            <a:ext cx="108137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Госпитализация осуществляется только при наличии показаний. При определении показаний </a:t>
            </a:r>
            <a:r>
              <a:rPr lang="ru-RU" sz="2000" dirty="0" err="1">
                <a:solidFill>
                  <a:srgbClr val="000099"/>
                </a:solidFill>
              </a:rPr>
              <a:t>руководствовуются</a:t>
            </a:r>
            <a:r>
              <a:rPr lang="ru-RU" sz="2000" dirty="0">
                <a:solidFill>
                  <a:srgbClr val="000099"/>
                </a:solidFill>
              </a:rPr>
              <a:t> Порядком и клиническими рекомендациями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</a:rPr>
              <a:t>Госпитализация беременных женщин с осложнениями беременности, по показаниям в сроке беременности менее 22 недель осуществляется в гинекологические отделения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случаях преждевременных родов в 22 недели беременности и более госпитализация женщины осуществляется в акушерский стационар  второй или третьей группы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99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невозможности доставки женщины с преждевременными родами в акушерский стационар третьей группы (уровня) беременная (роженица) доставляется в ближайший родильный дом (отделение), при этом вызывается выездная </a:t>
            </a:r>
            <a:r>
              <a:rPr lang="ru-RU" sz="20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педиатрическая бригада скорой медицинской помощи анестезиологии-реанимации для оказания экстренной и неотложной медицинской помощи новорожденному</a:t>
            </a:r>
            <a:r>
              <a:rPr lang="ru-RU" sz="2000" dirty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70664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AAE32E-74F1-39BE-DB42-6AFCE1DA4EE7}"/>
              </a:ext>
            </a:extLst>
          </p:cNvPr>
          <p:cNvSpPr txBox="1"/>
          <p:nvPr/>
        </p:nvSpPr>
        <p:spPr>
          <a:xfrm>
            <a:off x="884711" y="421608"/>
            <a:ext cx="106448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Основные принципы госпитализации беременных женщин, рожениц, родильниц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5866B1-81F1-7247-3857-9D1270E8F138}"/>
              </a:ext>
            </a:extLst>
          </p:cNvPr>
          <p:cNvSpPr txBox="1"/>
          <p:nvPr/>
        </p:nvSpPr>
        <p:spPr>
          <a:xfrm>
            <a:off x="600337" y="1489852"/>
            <a:ext cx="1081377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При </a:t>
            </a:r>
            <a:r>
              <a:rPr lang="ru-RU" sz="20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экстрагенитальных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заболеваниях, требующих стационарного лечения, беременная женщина направляется в профильное отделение медицинских организаций вне зависимости от срока беременности при условии совместного наблюдения и ведения врачом - специалистом по профилю заболевания и врачом - акушером-гинекологом. При отсутствии в медицинской организации врача - акушера-гинеколога медицинская помощь может оказываться врачами - акушерами-гинекологами иных медицинских организаций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99"/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При сочетании осложнений беременности и </a:t>
            </a:r>
            <a:r>
              <a:rPr lang="ru-RU" sz="2000" dirty="0" err="1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экстрагенитальной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</a:rPr>
              <a:t> патологии беременная женщина направляется в стационар медицинской организации по профилю заболевания, определяющего тяжесть состояния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99"/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Беременные женщины, проживающие в районах, отдаленных от акушерских стационаров, заблаговременно, в плановом порядке направляются на дородовую госпитализацию в </a:t>
            </a:r>
            <a:r>
              <a:rPr lang="ru-RU" sz="20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отделения акушерского ухода </a:t>
            </a:r>
            <a:r>
              <a:rPr lang="ru-RU" sz="2000" dirty="0">
                <a:solidFill>
                  <a:srgbClr val="00009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наблюдения</a:t>
            </a:r>
            <a:endParaRPr lang="ru-RU" sz="2000" dirty="0">
              <a:solidFill>
                <a:srgbClr val="000099"/>
              </a:solidFill>
              <a:effectLst/>
              <a:ea typeface="Times New Roman" panose="02020603050405020304" pitchFamily="18" charset="0"/>
            </a:endParaRPr>
          </a:p>
          <a:p>
            <a:endParaRPr lang="ru-RU" sz="1800" dirty="0">
              <a:solidFill>
                <a:srgbClr val="000099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39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375CA9-5126-0ED6-2357-6AE04B0C0E7B}"/>
              </a:ext>
            </a:extLst>
          </p:cNvPr>
          <p:cNvSpPr txBox="1"/>
          <p:nvPr/>
        </p:nvSpPr>
        <p:spPr>
          <a:xfrm>
            <a:off x="1226598" y="2090172"/>
            <a:ext cx="97388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Родильный дом –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это медицинская организация (или структурное подразделение медицинской организации) для оказания  медицинской помощи по профилю «акушерство и гинекология» беременным женщинам,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оженицам, родильницам и новорожденным детям в стационарных условиях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45851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446ACA-AB7C-80A7-3FDF-AA7525A73FE2}"/>
              </a:ext>
            </a:extLst>
          </p:cNvPr>
          <p:cNvSpPr txBox="1"/>
          <p:nvPr/>
        </p:nvSpPr>
        <p:spPr>
          <a:xfrm>
            <a:off x="843379" y="1435039"/>
            <a:ext cx="109639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оказание медицинской (акушерской) помощи женщинам в период беременности, родов, в послеродовом периоде, а также </a:t>
            </a:r>
            <a:r>
              <a:rPr lang="ru-RU" sz="2400" dirty="0">
                <a:solidFill>
                  <a:srgbClr val="C00000"/>
                </a:solidFill>
              </a:rPr>
              <a:t>новорожденным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в стационарных условиях</a:t>
            </a:r>
          </a:p>
          <a:p>
            <a:pPr>
              <a:defRPr/>
            </a:pP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ухода, вакцинопрофилактики новорожденным, проведение неонатального скрининга на наследственные заболевания и </a:t>
            </a:r>
            <a:r>
              <a:rPr lang="ru-RU" sz="24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аудиологического</a:t>
            </a:r>
            <a:r>
              <a:rPr lang="ru-RU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скрининга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санитарно-гигиеническое обучение женщин вопросам грудного вскармливания, предупреждения заболеваний репродуктивной системы, абортов и ИППП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0FD4F7-2A3D-F3FD-C34F-927EE5E5DDED}"/>
              </a:ext>
            </a:extLst>
          </p:cNvPr>
          <p:cNvSpPr txBox="1"/>
          <p:nvPr/>
        </p:nvSpPr>
        <p:spPr>
          <a:xfrm>
            <a:off x="1162975" y="727969"/>
            <a:ext cx="98542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Функции родильного дома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4E0C21-0559-CBB4-8AAB-AF35C96C7FCF}"/>
              </a:ext>
            </a:extLst>
          </p:cNvPr>
          <p:cNvSpPr txBox="1"/>
          <p:nvPr/>
        </p:nvSpPr>
        <p:spPr>
          <a:xfrm>
            <a:off x="1162057" y="842816"/>
            <a:ext cx="8713788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Tx/>
              <a:buAutoNum type="arabicParenR"/>
              <a:defRPr/>
            </a:pPr>
            <a:r>
              <a:rPr lang="ru-RU" sz="2400" dirty="0">
                <a:solidFill>
                  <a:srgbClr val="C00000"/>
                </a:solidFill>
              </a:rPr>
              <a:t>Акушерский стационар: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приемное отделение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акушерское отделение патологии беременности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физиологическое родовое отделение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обсервационное родовое отделение с изолятором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отделение анестезиологии и реанимации для женщин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</a:rPr>
              <a:t>2) Отделения неонатального профиля: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отделение новорожденных физиологическое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отделение новорожденных при обсервационном отделении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палата (пост) реанимации и интенсивной терапии для новорожденных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</a:rPr>
              <a:t>3) Дополнительные подразделения и кабинеты: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гинекологическое отделение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централизованное стерилизационное отделение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клинико-диагностическая лаборатория и другие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23D0D-C29E-3027-71C3-AACDF5BA34DD}"/>
              </a:ext>
            </a:extLst>
          </p:cNvPr>
          <p:cNvSpPr txBox="1"/>
          <p:nvPr/>
        </p:nvSpPr>
        <p:spPr>
          <a:xfrm>
            <a:off x="1162057" y="319596"/>
            <a:ext cx="8931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Структура родильного дома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5B2809-EEE3-BC3F-D3A9-02BA60BFFE31}"/>
              </a:ext>
            </a:extLst>
          </p:cNvPr>
          <p:cNvSpPr txBox="1"/>
          <p:nvPr/>
        </p:nvSpPr>
        <p:spPr>
          <a:xfrm>
            <a:off x="1455937" y="519586"/>
            <a:ext cx="89083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C00000"/>
                </a:solidFill>
              </a:rPr>
              <a:t>Две модели родильного дома</a:t>
            </a:r>
          </a:p>
          <a:p>
            <a:pPr>
              <a:defRPr/>
            </a:pP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40D0C-6AD1-EBD1-F97D-76D97A45AF2E}"/>
              </a:ext>
            </a:extLst>
          </p:cNvPr>
          <p:cNvSpPr txBox="1"/>
          <p:nvPr/>
        </p:nvSpPr>
        <p:spPr>
          <a:xfrm>
            <a:off x="1359763" y="1127464"/>
            <a:ext cx="94724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Наличие структуре двух «зеркальных» акушерских отделений: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Акушерское физиологическое отделение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Акушерское обсервационное отделение: изолятор, палаты патологии беременности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2. Работа родильного дома в режиме обсервационного отделения с индивидуальными родовыми залами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1026" name="Picture 2" descr="Как работает роддом № 40 в Екатеринбурге: расписание ...">
            <a:extLst>
              <a:ext uri="{FF2B5EF4-FFF2-40B4-BE49-F238E27FC236}">
                <a16:creationId xmlns:a16="http://schemas.microsoft.com/office/drawing/2014/main" id="{2A995D06-6688-F662-5045-BD6A40B4E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840" y="4516120"/>
            <a:ext cx="2804160" cy="22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Екатеринбургский клинический перинатальный центр Екатеринбург: 20 отзывов,  162 врача">
            <a:extLst>
              <a:ext uri="{FF2B5EF4-FFF2-40B4-BE49-F238E27FC236}">
                <a16:creationId xmlns:a16="http://schemas.microsoft.com/office/drawing/2014/main" id="{28342D57-230E-E497-8861-0BC681CB2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10334"/>
            <a:ext cx="2570480" cy="22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ии омм: последние новости на сегодня, самые свежие сведения | e1.ru -  новости Екатеринбурга">
            <a:extLst>
              <a:ext uri="{FF2B5EF4-FFF2-40B4-BE49-F238E27FC236}">
                <a16:creationId xmlns:a16="http://schemas.microsoft.com/office/drawing/2014/main" id="{28234C95-EA62-25C3-C9BA-2570D2051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463" y="4510334"/>
            <a:ext cx="3064510" cy="22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Областной перинатальный центр при ОДКБ №1 , Екатеринбург | отзывы">
            <a:extLst>
              <a:ext uri="{FF2B5EF4-FFF2-40B4-BE49-F238E27FC236}">
                <a16:creationId xmlns:a16="http://schemas.microsoft.com/office/drawing/2014/main" id="{068C0AD0-9EAD-BAD3-0A6F-6711F60A9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72" y="4510334"/>
            <a:ext cx="2696547" cy="227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AB6957-3ABD-3239-AE6B-3D0BE28B1B44}"/>
              </a:ext>
            </a:extLst>
          </p:cNvPr>
          <p:cNvSpPr txBox="1"/>
          <p:nvPr/>
        </p:nvSpPr>
        <p:spPr>
          <a:xfrm>
            <a:off x="1109709" y="550416"/>
            <a:ext cx="1052003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ctr"/>
            <a:r>
              <a:rPr lang="ru-RU" sz="2800" dirty="0">
                <a:solidFill>
                  <a:srgbClr val="C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Неотложные показания для госпитализации беременной женщины, роженицы в родильный дом</a:t>
            </a:r>
          </a:p>
          <a:p>
            <a:pPr indent="449580" algn="ctr"/>
            <a:endParaRPr lang="ru-RU" sz="2800" dirty="0">
              <a:solidFill>
                <a:srgbClr val="C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родовой деятельности;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излитие или подтекание околоплодных вод;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угрожающие преждевременные роды в сроке беременности до 36 недель 6 дней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кровотечение из половых путей различной степени интенсивности, преждевременная отслойка нормально расположенной плаценты, предлежание плаценты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однократное повышение диастолического артериального давления до 110 мм рт. ст. и более или двукратное повышение диастолического артериального давления 90 мм рт. ст. и более с интервалом не менее 4 часов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систолического артериального давления до 160 мм рт. ст. и более;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клинически значимая протеинурия;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симптомы полиорганной недостаточности: головная боль, нарушения зрения, боли в эпигастральной области, рвота, симптомы поражения печени, олиго- или анурия, </a:t>
            </a:r>
            <a:r>
              <a:rPr lang="ru-RU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гиперрефлексия</a:t>
            </a: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признаки </a:t>
            </a:r>
            <a:r>
              <a:rPr lang="ru-RU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хориоамнионита</a:t>
            </a: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задержка роста плода 2–3 степени;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нарушение функционального состояния плода по данным </a:t>
            </a:r>
            <a:r>
              <a:rPr lang="ru-RU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допплерометрии</a:t>
            </a: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кардиотахографии</a:t>
            </a: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внутриутробная гибель плода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221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AF029B-8BCE-07D5-8ECC-2F321260E42A}"/>
              </a:ext>
            </a:extLst>
          </p:cNvPr>
          <p:cNvSpPr txBox="1"/>
          <p:nvPr/>
        </p:nvSpPr>
        <p:spPr>
          <a:xfrm>
            <a:off x="399494" y="317748"/>
            <a:ext cx="9863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Приемное отделение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E28AF-8812-EEE9-4EDE-744320EB9030}"/>
              </a:ext>
            </a:extLst>
          </p:cNvPr>
          <p:cNvSpPr txBox="1"/>
          <p:nvPr/>
        </p:nvSpPr>
        <p:spPr>
          <a:xfrm>
            <a:off x="387659" y="840968"/>
            <a:ext cx="970329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dirty="0">
                <a:solidFill>
                  <a:srgbClr val="002060"/>
                </a:solidFill>
              </a:rPr>
              <a:t>Прием и регистрация поступающих пациентов: беременные женщины, роженицы</a:t>
            </a:r>
          </a:p>
          <a:p>
            <a:pPr marL="342900" indent="-342900">
              <a:buAutoNum type="arabicParenR"/>
            </a:pPr>
            <a:endParaRPr lang="ru-RU" sz="2400" dirty="0">
              <a:solidFill>
                <a:srgbClr val="002060"/>
              </a:solidFill>
            </a:endParaRPr>
          </a:p>
          <a:p>
            <a:pPr indent="-342900">
              <a:buAutoNum type="arabicParenR"/>
            </a:pPr>
            <a:r>
              <a:rPr lang="ru-RU" sz="2400" dirty="0">
                <a:solidFill>
                  <a:srgbClr val="002060"/>
                </a:solidFill>
              </a:rPr>
              <a:t>Оказание экстренной медицинской помощи с оформлением предварительного диагноза в соответствии с МКБ-10</a:t>
            </a:r>
          </a:p>
          <a:p>
            <a:pPr marL="342900" indent="-342900">
              <a:buAutoNum type="arabicParenR"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AutoNum type="arabicParenR"/>
            </a:pPr>
            <a:r>
              <a:rPr lang="ru-RU" sz="2400" dirty="0">
                <a:solidFill>
                  <a:srgbClr val="002060"/>
                </a:solidFill>
              </a:rPr>
              <a:t>Сортировка пациентов между отделениями родильного дома: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Акушерским физиологическим отделением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Акушерским обсервационным отделением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Акушерским отделением патологии беременности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Отделением анестезиологии реанимации для женщин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4) Изоляция пациентов с симптомами инфекционных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заболеваний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4) Санитарно-гигиеническая обработка пациента</a:t>
            </a:r>
            <a:endParaRPr lang="ru-RU" dirty="0"/>
          </a:p>
        </p:txBody>
      </p:sp>
      <p:pic>
        <p:nvPicPr>
          <p:cNvPr id="4" name="Рисунок 3" descr="Изображение выглядит как внешний, небо, трава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3226361F-56A5-7575-A960-8632AC08D6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" t="17147" r="11218" b="23013"/>
          <a:stretch/>
        </p:blipFill>
        <p:spPr bwMode="auto">
          <a:xfrm>
            <a:off x="8007659" y="4199138"/>
            <a:ext cx="4166586" cy="26588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9278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05AA9-272C-2E19-0042-DB18449AD7BA}"/>
              </a:ext>
            </a:extLst>
          </p:cNvPr>
          <p:cNvSpPr txBox="1"/>
          <p:nvPr/>
        </p:nvSpPr>
        <p:spPr>
          <a:xfrm>
            <a:off x="1038687" y="612559"/>
            <a:ext cx="10235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Особенности санитарной обработки пациента в приемном отделении родильного дома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984BCA-B61F-95D9-9627-27B91CC0F707}"/>
              </a:ext>
            </a:extLst>
          </p:cNvPr>
          <p:cNvSpPr txBox="1"/>
          <p:nvPr/>
        </p:nvSpPr>
        <p:spPr>
          <a:xfrm>
            <a:off x="1038687" y="1953087"/>
            <a:ext cx="102359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Гигиенический душ и смена нательного белья (рубашки), халата являются обязательными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Разрешается использовать личную чистую одежду и обувь, индивидуальные разовые подкладные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Бритье волосяного покрова в </a:t>
            </a:r>
            <a:r>
              <a:rPr lang="ru-RU" sz="2400" dirty="0" err="1">
                <a:solidFill>
                  <a:srgbClr val="002060"/>
                </a:solidFill>
              </a:rPr>
              <a:t>аногенитальной</a:t>
            </a:r>
            <a:r>
              <a:rPr lang="ru-RU" sz="2400" dirty="0">
                <a:solidFill>
                  <a:srgbClr val="002060"/>
                </a:solidFill>
              </a:rPr>
              <a:t> области не проводится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Очистительная клизма не проводится, так как является медицинской манипуляцией, выполняемой по показаниям и при наличии условий</a:t>
            </a:r>
          </a:p>
        </p:txBody>
      </p:sp>
    </p:spTree>
    <p:extLst>
      <p:ext uri="{BB962C8B-B14F-4D97-AF65-F5344CB8AC3E}">
        <p14:creationId xmlns:p14="http://schemas.microsoft.com/office/powerpoint/2010/main" val="967138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E4318F-96F1-8C32-A01B-B3C9F4503DBC}"/>
              </a:ext>
            </a:extLst>
          </p:cNvPr>
          <p:cNvSpPr txBox="1"/>
          <p:nvPr/>
        </p:nvSpPr>
        <p:spPr>
          <a:xfrm>
            <a:off x="515199" y="290018"/>
            <a:ext cx="9286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Акушерское послеродовое отделение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4D8E09-0221-CEB0-4AC8-FE7F390B783A}"/>
              </a:ext>
            </a:extLst>
          </p:cNvPr>
          <p:cNvSpPr txBox="1"/>
          <p:nvPr/>
        </p:nvSpPr>
        <p:spPr>
          <a:xfrm>
            <a:off x="293256" y="1113976"/>
            <a:ext cx="97299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Основная  задача - </a:t>
            </a:r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квалифицированный уход, профилактика осложнений послеродового периода и оказание</a:t>
            </a:r>
          </a:p>
          <a:p>
            <a:r>
              <a:rPr lang="ru-RU" sz="2400" dirty="0">
                <a:solidFill>
                  <a:srgbClr val="002060"/>
                </a:solidFill>
                <a:ea typeface="Times New Roman" panose="02020603050405020304" pitchFamily="18" charset="0"/>
              </a:rPr>
              <a:t>     </a:t>
            </a:r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специализированной медицинской помощи</a:t>
            </a:r>
            <a:r>
              <a:rPr lang="ru-RU" sz="2400" dirty="0">
                <a:solidFill>
                  <a:srgbClr val="002060"/>
                </a:solidFill>
              </a:rPr>
              <a:t> родильнице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Консультирование по грудному вскармливанию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Палаты «мать и дитя» - одно- или двухместные, т.е. </a:t>
            </a:r>
            <a:r>
              <a:rPr lang="ru-RU" sz="2400" dirty="0">
                <a:solidFill>
                  <a:srgbClr val="C00000"/>
                </a:solidFill>
              </a:rPr>
              <a:t>не более 2-х родильниц и 2-х детей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Заполнение палат «мать и дитя» проводится циклично, в течение одних суток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</a:rPr>
              <a:t>Время пребывания в палате послеродового отделения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  не превышает 3-х суток после родов через естественные родовые     пути, не более 4-х – после операции кесарево сечение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940B71-FAC6-13AA-C743-49E973395E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3" t="6646" r="1365" b="13971"/>
          <a:stretch/>
        </p:blipFill>
        <p:spPr bwMode="auto">
          <a:xfrm>
            <a:off x="9414536" y="4399280"/>
            <a:ext cx="2777463" cy="23799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 descr="Родильный дом ГКБ №40 — роды по полису ОМС">
            <a:extLst>
              <a:ext uri="{FF2B5EF4-FFF2-40B4-BE49-F238E27FC236}">
                <a16:creationId xmlns:a16="http://schemas.microsoft.com/office/drawing/2014/main" id="{2216517F-ABB6-643B-068E-827E0F6A3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535" y="2120843"/>
            <a:ext cx="2777463" cy="227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Роддома.ру. Фотоальбом: Областной Перинатальный Центр г.Екатеринбург,  Свердловская область">
            <a:extLst>
              <a:ext uri="{FF2B5EF4-FFF2-40B4-BE49-F238E27FC236}">
                <a16:creationId xmlns:a16="http://schemas.microsoft.com/office/drawing/2014/main" id="{7AA28B43-39D0-B7D5-C22A-16A6816AA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535" y="107111"/>
            <a:ext cx="2777463" cy="201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691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D4993B-2EFA-CC78-1626-AB7F1A87FE95}"/>
              </a:ext>
            </a:extLst>
          </p:cNvPr>
          <p:cNvSpPr txBox="1"/>
          <p:nvPr/>
        </p:nvSpPr>
        <p:spPr>
          <a:xfrm>
            <a:off x="751643" y="819636"/>
            <a:ext cx="1050228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C00000"/>
                </a:solidFill>
              </a:rPr>
              <a:t>Критерии качества оказания медицинской помощи </a:t>
            </a:r>
          </a:p>
          <a:p>
            <a:pPr>
              <a:defRPr/>
            </a:pPr>
            <a:r>
              <a:rPr lang="ru-RU" sz="2800" dirty="0">
                <a:solidFill>
                  <a:srgbClr val="C00000"/>
                </a:solidFill>
              </a:rPr>
              <a:t>в акушерском стационаре </a:t>
            </a:r>
            <a:endParaRPr lang="ru-RU" b="1" dirty="0">
              <a:solidFill>
                <a:srgbClr val="FF0000"/>
              </a:solidFill>
            </a:endParaRPr>
          </a:p>
          <a:p>
            <a:pPr>
              <a:defRPr/>
            </a:pP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5EC695-5226-0CCF-0F35-D8BF1EFB5CCB}"/>
              </a:ext>
            </a:extLst>
          </p:cNvPr>
          <p:cNvSpPr txBox="1"/>
          <p:nvPr/>
        </p:nvSpPr>
        <p:spPr>
          <a:xfrm>
            <a:off x="751643" y="2148396"/>
            <a:ext cx="1068871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  <a:defRPr/>
            </a:pPr>
            <a:r>
              <a:rPr lang="ru-RU" sz="2400" dirty="0">
                <a:solidFill>
                  <a:srgbClr val="C00000"/>
                </a:solidFill>
              </a:rPr>
              <a:t>Отсутствие осложнений родов и послеродового периода:</a:t>
            </a:r>
          </a:p>
          <a:p>
            <a:pPr>
              <a:defRPr/>
            </a:pPr>
            <a:endParaRPr lang="ru-RU" sz="2400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эклампсии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родового травматизма новорожденного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разрывов промежности 3-4 степени, разрывы шейки матки 3-ей степени, расхождения лонного сочленения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гнойно-септических осложнений в послеродовом периоде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поздней неонатальной смерти новорожденного на 7-27 сутки жизни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осложнений послеродового периода, обусловленных задержкой плаценты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экстирпации матки при осложненных родах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774DC-A8AA-4923-712C-34C4094273E7}"/>
              </a:ext>
            </a:extLst>
          </p:cNvPr>
          <p:cNvSpPr txBox="1"/>
          <p:nvPr/>
        </p:nvSpPr>
        <p:spPr>
          <a:xfrm>
            <a:off x="1136341" y="1401579"/>
            <a:ext cx="1009391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1. Акушерский стационар (отделение) не менее </a:t>
            </a:r>
            <a:r>
              <a:rPr lang="ru-RU" sz="2400" dirty="0">
                <a:solidFill>
                  <a:srgbClr val="C00000"/>
                </a:solidFill>
              </a:rPr>
              <a:t>одного раза в год </a:t>
            </a:r>
            <a:r>
              <a:rPr lang="ru-RU" sz="2400" dirty="0">
                <a:solidFill>
                  <a:srgbClr val="002060"/>
                </a:solidFill>
              </a:rPr>
              <a:t>должен закрываться для проведения плановой дезинфекции, в том числе при необходимости - для текущего ремонта (но не менее чем на 14 календарных дней) </a:t>
            </a:r>
          </a:p>
          <a:p>
            <a:pPr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2. Открытие стационара, закрывавшегося по эпидемиологическим показаниям, допускается по согласованию с органами, осуществляющими государственный санитарный надзор – Роспотребнадзор</a:t>
            </a:r>
          </a:p>
          <a:p>
            <a:pPr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3. Категорически запрещается прием в акушерский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стационар женщин с послеродовыми осложнениями</a:t>
            </a:r>
          </a:p>
        </p:txBody>
      </p:sp>
      <p:sp>
        <p:nvSpPr>
          <p:cNvPr id="36867" name="TextBox 2">
            <a:extLst>
              <a:ext uri="{FF2B5EF4-FFF2-40B4-BE49-F238E27FC236}">
                <a16:creationId xmlns:a16="http://schemas.microsoft.com/office/drawing/2014/main" id="{69F8AE42-B5C1-2F33-E796-C693AE2B8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687" y="357589"/>
            <a:ext cx="823750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C00000"/>
                </a:solidFill>
                <a:latin typeface="+mn-lt"/>
              </a:rPr>
              <a:t>Профилактические мероприятия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81E6B2-26D2-30BA-55D6-5F3BCA67AF36}"/>
              </a:ext>
            </a:extLst>
          </p:cNvPr>
          <p:cNvSpPr txBox="1"/>
          <p:nvPr/>
        </p:nvSpPr>
        <p:spPr>
          <a:xfrm>
            <a:off x="976544" y="559772"/>
            <a:ext cx="903387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C00000"/>
                </a:solidFill>
              </a:rPr>
              <a:t>Санитарная обработка помещений родильного дома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7BB41-2422-8FDA-36D1-2798FF1A4112}"/>
              </a:ext>
            </a:extLst>
          </p:cNvPr>
          <p:cNvSpPr txBox="1"/>
          <p:nvPr/>
        </p:nvSpPr>
        <p:spPr>
          <a:xfrm>
            <a:off x="976544" y="1740023"/>
            <a:ext cx="99873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1) Ежедневно </a:t>
            </a:r>
            <a:r>
              <a:rPr lang="ru-RU" sz="2400" dirty="0">
                <a:solidFill>
                  <a:srgbClr val="C00000"/>
                </a:solidFill>
              </a:rPr>
              <a:t>во всех отделениях акушерского стационара </a:t>
            </a:r>
            <a:r>
              <a:rPr lang="ru-RU" sz="2400" dirty="0">
                <a:solidFill>
                  <a:srgbClr val="002060"/>
                </a:solidFill>
              </a:rPr>
              <a:t>проводится влажная уборка с применением моющих и дезинфицирующих средств. 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Виды уборок помещений различных структурных подразделений акушерского стационара и кратность их проведения регламентированы санитарными правилами </a:t>
            </a:r>
          </a:p>
          <a:p>
            <a:pPr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2) После перевода из индивидуального родового зала, операционной и после выписки пациентов в помещении проводят: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 уборку </a:t>
            </a:r>
            <a:r>
              <a:rPr lang="ru-RU" sz="2400" dirty="0">
                <a:solidFill>
                  <a:srgbClr val="C00000"/>
                </a:solidFill>
              </a:rPr>
              <a:t>по типу заключительной дезинфекции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постельные принадлежности подвергают камерной дезинфекции или обработке растворами дез. средств при наличии водонепроницаемых чехлов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Елена">
  <a:themeElements>
    <a:clrScheme name="Елена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CF5232C4ED877439D92EA69FE59C2D6" ma:contentTypeVersion="7" ma:contentTypeDescription="Создание документа." ma:contentTypeScope="" ma:versionID="f529671d3fe61a6971d5516c33211c47">
  <xsd:schema xmlns:xsd="http://www.w3.org/2001/XMLSchema" xmlns:xs="http://www.w3.org/2001/XMLSchema" xmlns:p="http://schemas.microsoft.com/office/2006/metadata/properties" xmlns:ns2="f847cf3f-2152-43c2-a981-dce7f25930c7" xmlns:ns3="c22dec4d-6e47-49f3-ad2d-4a16949c23ed" targetNamespace="http://schemas.microsoft.com/office/2006/metadata/properties" ma:root="true" ma:fieldsID="3c5d403029da75df3535c3885448aa36" ns2:_="" ns3:_="">
    <xsd:import namespace="f847cf3f-2152-43c2-a981-dce7f25930c7"/>
    <xsd:import namespace="c22dec4d-6e47-49f3-ad2d-4a16949c23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7cf3f-2152-43c2-a981-dce7f25930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dec4d-6e47-49f3-ad2d-4a16949c23e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4BFA3C-0BFF-48F4-8A09-78753543BE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47cf3f-2152-43c2-a981-dce7f25930c7"/>
    <ds:schemaRef ds:uri="c22dec4d-6e47-49f3-ad2d-4a16949c2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AD83F8-6E88-4BAB-9BD1-899A27BF91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627</TotalTime>
  <Words>2543</Words>
  <Application>Microsoft Office PowerPoint</Application>
  <PresentationFormat>Широкоэкранный</PresentationFormat>
  <Paragraphs>286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Aharoni</vt:lpstr>
      <vt:lpstr>Arial</vt:lpstr>
      <vt:lpstr>Calibri</vt:lpstr>
      <vt:lpstr>Neue Haas Grotesk Text Pro</vt:lpstr>
      <vt:lpstr>Times New Roman</vt:lpstr>
      <vt:lpstr>Verdana</vt:lpstr>
      <vt:lpstr>Wingdings</vt:lpstr>
      <vt:lpstr>Елена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Севостьянова Ольга Юрьевна</dc:creator>
  <cp:lastModifiedBy>User</cp:lastModifiedBy>
  <cp:revision>32</cp:revision>
  <dcterms:created xsi:type="dcterms:W3CDTF">2022-08-31T02:26:12Z</dcterms:created>
  <dcterms:modified xsi:type="dcterms:W3CDTF">2026-10-01T05:35:19Z</dcterms:modified>
</cp:coreProperties>
</file>