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9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55" autoAdjust="0"/>
    <p:restoredTop sz="86607"/>
  </p:normalViewPr>
  <p:slideViewPr>
    <p:cSldViewPr>
      <p:cViewPr varScale="1">
        <p:scale>
          <a:sx n="60" d="100"/>
          <a:sy n="60" d="100"/>
        </p:scale>
        <p:origin x="12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A180A8E-4668-486A-95D0-DBD6BDD7C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BB8E81-5147-5506-5F4B-DBC0E7AF2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29650" y="637890"/>
            <a:ext cx="0" cy="557241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852B95-CFB8-EEBE-3973-7363B3611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22249" y="768924"/>
            <a:ext cx="0" cy="480060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1A205B3-F30A-B2B0-2AFF-593443D327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127898" y="1354138"/>
            <a:ext cx="3992165" cy="448151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831992"/>
            <a:ext cx="4423410" cy="4258956"/>
          </a:xfrm>
          <a:solidFill>
            <a:schemeClr val="bg2"/>
          </a:solidFill>
        </p:spPr>
        <p:txBody>
          <a:bodyPr lIns="182880" rIns="228600" bIns="91440" anchor="b">
            <a:normAutofit/>
          </a:bodyPr>
          <a:lstStyle>
            <a:lvl1pPr algn="r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073" y="5372810"/>
            <a:ext cx="1773710" cy="909119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lang="en-US" sz="12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60647" y="612252"/>
            <a:ext cx="1552798" cy="518965"/>
          </a:xfrm>
          <a:solidFill>
            <a:schemeClr val="bg2"/>
          </a:solidFill>
        </p:spPr>
        <p:txBody>
          <a:bodyPr anchor="t"/>
          <a:lstStyle>
            <a:lvl1pPr algn="r">
              <a:defRPr sz="788"/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8020021" y="5275576"/>
            <a:ext cx="1223795" cy="273844"/>
          </a:xfrm>
          <a:solidFill>
            <a:schemeClr val="bg2"/>
          </a:solidFill>
        </p:spPr>
        <p:txBody>
          <a:bodyPr rIns="182880"/>
          <a:lstStyle/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1050" y="6029867"/>
            <a:ext cx="346079" cy="365125"/>
          </a:xfrm>
          <a:solidFill>
            <a:schemeClr val="bg2"/>
          </a:solidFill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048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240" y="265729"/>
            <a:ext cx="8235853" cy="1325563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240" y="1736177"/>
            <a:ext cx="8235853" cy="419886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218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27171" y="1090398"/>
            <a:ext cx="0" cy="4396003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D120947-D69A-84F3-7617-0239E8E5C7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593" y="1371600"/>
            <a:ext cx="5029794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0387" y="685800"/>
            <a:ext cx="4780253" cy="2743201"/>
          </a:xfrm>
          <a:solidFill>
            <a:schemeClr val="bg2"/>
          </a:solidFill>
        </p:spPr>
        <p:txBody>
          <a:bodyPr vert="horz" lIns="182880" tIns="45720" rIns="91440" bIns="91440" rtlCol="0" anchor="b">
            <a:normAutofit/>
          </a:bodyPr>
          <a:lstStyle>
            <a:lvl1pPr>
              <a:lnSpc>
                <a:spcPct val="80000"/>
              </a:lnSpc>
              <a:defRPr lang="en-US" sz="51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5343" y="5570290"/>
            <a:ext cx="3086099" cy="69951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2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5FE83-3A40-27CC-D68D-E889297B8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9287" y="508085"/>
            <a:ext cx="322029" cy="365125"/>
          </a:xfrm>
          <a:noFill/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2747" y="508085"/>
            <a:ext cx="902490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00952" y="612063"/>
            <a:ext cx="1115472" cy="478334"/>
          </a:xfrm>
          <a:solidFill>
            <a:schemeClr val="bg2"/>
          </a:solidFill>
        </p:spPr>
        <p:txBody>
          <a:bodyPr anchor="t"/>
          <a:lstStyle>
            <a:lvl1pPr algn="r">
              <a:defRPr sz="788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128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27171" y="1033580"/>
            <a:ext cx="0" cy="480029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869" y="338328"/>
            <a:ext cx="6126480" cy="4462272"/>
          </a:xfrm>
          <a:noFill/>
        </p:spPr>
        <p:txBody>
          <a:bodyPr vert="horz" lIns="91440" tIns="45720" rIns="91440" bIns="137160" rtlCol="0" anchor="t">
            <a:normAutofit/>
          </a:bodyPr>
          <a:lstStyle>
            <a:lvl1pPr>
              <a:lnSpc>
                <a:spcPct val="80000"/>
              </a:lnSpc>
              <a:defRPr lang="en-US" sz="7200" spc="-75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0" y="4754729"/>
            <a:ext cx="2313331" cy="1080302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200" cap="all" spc="75" baseline="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1" y="447580"/>
            <a:ext cx="1858424" cy="586001"/>
          </a:xfrm>
          <a:noFill/>
        </p:spPr>
        <p:txBody>
          <a:bodyPr/>
          <a:lstStyle>
            <a:lvl1pPr algn="r">
              <a:defRPr sz="788"/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210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D3069F5-8FDE-3652-E906-3619BF9A5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B286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3E913D-4F8E-6F1A-DB89-A9E5CB7D2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94723" y="6172185"/>
            <a:ext cx="7745068" cy="0"/>
          </a:xfrm>
          <a:prstGeom prst="line">
            <a:avLst/>
          </a:prstGeom>
          <a:ln w="12700">
            <a:solidFill>
              <a:schemeClr val="bg2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15478846-46FB-2BEE-98D6-C903223E2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" y="365761"/>
            <a:ext cx="8651093" cy="5525653"/>
          </a:xfrm>
          <a:noFill/>
        </p:spPr>
        <p:txBody>
          <a:bodyPr anchor="t">
            <a:normAutofit/>
          </a:bodyPr>
          <a:lstStyle>
            <a:lvl1pPr>
              <a:defRPr sz="8625" baseline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8544F-8D58-BFED-5A2B-2F718BA6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0139D-4890-4E0D-B3FD-098A02AB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CD1DB-3989-A34F-B5F7-DF66E018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958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9143997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8A4F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91429" y="685800"/>
            <a:ext cx="7638221" cy="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43303" y="2043904"/>
            <a:ext cx="5600698" cy="481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760309" y="3032185"/>
            <a:ext cx="5645423" cy="1870732"/>
          </a:xfrm>
          <a:solidFill>
            <a:schemeClr val="bg2">
              <a:lumMod val="90000"/>
            </a:schemeClr>
          </a:solidFill>
        </p:spPr>
        <p:txBody>
          <a:bodyPr vert="horz" lIns="91440" tIns="45720" rIns="91440" bIns="137160" rtlCol="0" anchor="t">
            <a:normAutofit/>
          </a:bodyPr>
          <a:lstStyle>
            <a:lvl1pPr>
              <a:defRPr lang="en-US" sz="900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9808" y="569843"/>
            <a:ext cx="1103244" cy="541698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algn="l">
              <a:defRPr sz="788"/>
            </a:lvl1pPr>
          </a:lstStyle>
          <a:p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7649" y="2743202"/>
            <a:ext cx="4572001" cy="3467098"/>
          </a:xfrm>
        </p:spPr>
        <p:txBody>
          <a:bodyPr>
            <a:normAutofit/>
          </a:bodyPr>
          <a:lstStyle>
            <a:lvl1pPr marL="257175" indent="-257175">
              <a:buClr>
                <a:schemeClr val="accent2"/>
              </a:buClr>
              <a:buFont typeface="+mj-lt"/>
              <a:buAutoNum type="arabicPeriod"/>
              <a:defRPr sz="1350"/>
            </a:lvl1pPr>
            <a:lvl2pPr marL="600075" indent="-257175">
              <a:buClr>
                <a:schemeClr val="accent2"/>
              </a:buClr>
              <a:buFont typeface="+mj-lt"/>
              <a:buAutoNum type="arabicPeriod"/>
              <a:defRPr sz="1200"/>
            </a:lvl2pPr>
            <a:lvl3pPr marL="942975" indent="-257175">
              <a:buClr>
                <a:schemeClr val="accent2"/>
              </a:buClr>
              <a:buFont typeface="+mj-lt"/>
              <a:buAutoNum type="arabicPeriod"/>
              <a:defRPr sz="1050"/>
            </a:lvl3pPr>
            <a:lvl4pPr>
              <a:buClr>
                <a:schemeClr val="accent2"/>
              </a:buClr>
              <a:buFont typeface="+mj-lt"/>
              <a:buAutoNum type="arabicPeriod"/>
              <a:defRPr sz="900"/>
            </a:lvl4pPr>
            <a:lvl5pPr>
              <a:buClr>
                <a:schemeClr val="accent2"/>
              </a:buClr>
              <a:buFont typeface="+mj-lt"/>
              <a:buAutoNum type="arabicPeriod"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25343" y="413627"/>
            <a:ext cx="942554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7897" y="413627"/>
            <a:ext cx="322029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560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9143997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8703" y="3415504"/>
            <a:ext cx="8115298" cy="3442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8629650" y="1113182"/>
            <a:ext cx="0" cy="170401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30" y="182881"/>
            <a:ext cx="5948169" cy="2238587"/>
          </a:xfrm>
          <a:noFill/>
        </p:spPr>
        <p:txBody>
          <a:bodyPr anchor="t">
            <a:normAutofit/>
          </a:bodyPr>
          <a:lstStyle>
            <a:lvl1pPr>
              <a:defRPr sz="9000" spc="-38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3710" y="3840480"/>
            <a:ext cx="4907943" cy="2536466"/>
          </a:xfrm>
        </p:spPr>
        <p:txBody>
          <a:bodyPr>
            <a:normAutofit/>
          </a:bodyPr>
          <a:lstStyle>
            <a:lvl1pPr marL="257175" indent="-257175">
              <a:buClr>
                <a:schemeClr val="accent2"/>
              </a:buClr>
              <a:buFont typeface="+mj-lt"/>
              <a:buAutoNum type="arabicPeriod"/>
              <a:defRPr sz="1350"/>
            </a:lvl1pPr>
            <a:lvl2pPr marL="600075" indent="-257175">
              <a:buClr>
                <a:schemeClr val="accent2"/>
              </a:buClr>
              <a:buFont typeface="+mj-lt"/>
              <a:buAutoNum type="arabicPeriod"/>
              <a:defRPr sz="1200"/>
            </a:lvl2pPr>
            <a:lvl3pPr marL="942975" indent="-257175">
              <a:buClr>
                <a:schemeClr val="accent2"/>
              </a:buClr>
              <a:buFont typeface="+mj-lt"/>
              <a:buAutoNum type="arabicPeriod"/>
              <a:defRPr sz="1050"/>
            </a:lvl3pPr>
            <a:lvl4pPr>
              <a:buClr>
                <a:schemeClr val="accent2"/>
              </a:buClr>
              <a:buFont typeface="+mj-lt"/>
              <a:buAutoNum type="arabicPeriod"/>
              <a:defRPr sz="900"/>
            </a:lvl4pPr>
            <a:lvl5pPr>
              <a:buClr>
                <a:schemeClr val="accent2"/>
              </a:buClr>
              <a:buFont typeface="+mj-lt"/>
              <a:buAutoNum type="arabicPeriod"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00958" y="612381"/>
            <a:ext cx="1113171" cy="479352"/>
          </a:xfrm>
          <a:noFill/>
        </p:spPr>
        <p:txBody>
          <a:bodyPr anchor="t"/>
          <a:lstStyle>
            <a:lvl1pPr algn="r">
              <a:defRPr sz="788"/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50134" y="2756700"/>
            <a:ext cx="942554" cy="423823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algn="r">
              <a:defRPr/>
            </a:lvl1pPr>
          </a:lstStyle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7908" y="2756700"/>
            <a:ext cx="322029" cy="42382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A62460-475C-38E7-135D-916B98438D0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72250" y="3415504"/>
            <a:ext cx="2571750" cy="344249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0109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8701" y="2057400"/>
            <a:ext cx="2571750" cy="1868557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2057401"/>
            <a:ext cx="3486150" cy="2743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852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628" y="1031916"/>
            <a:ext cx="2976372" cy="1494845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7515" y="1001865"/>
            <a:ext cx="4812135" cy="468331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3800" y="6029868"/>
            <a:ext cx="884682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398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34315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800" y="0"/>
            <a:ext cx="5543550" cy="1207008"/>
          </a:xfrm>
        </p:spPr>
        <p:txBody>
          <a:bodyPr lIns="137160" tIns="137160" bIns="91440" anchor="b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0350" y="1367623"/>
            <a:ext cx="5946755" cy="447754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460515-4779-2CA9-5335-1F4AD158B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857500" y="6210300"/>
            <a:ext cx="5772150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43201" y="6029869"/>
            <a:ext cx="15184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3800" y="6029869"/>
            <a:ext cx="884682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046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1148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7489" y="0"/>
            <a:ext cx="3289111" cy="1796124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292" y="1965281"/>
            <a:ext cx="3644994" cy="37328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821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628" y="499475"/>
            <a:ext cx="2719082" cy="1474692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74" y="2124222"/>
            <a:ext cx="2675553" cy="34887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451" y="0"/>
            <a:ext cx="554355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3800" y="6029869"/>
            <a:ext cx="884682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8655" y="6029869"/>
            <a:ext cx="322029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545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628" y="430047"/>
            <a:ext cx="3704254" cy="116627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74" y="1746792"/>
            <a:ext cx="4332672" cy="3969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43550" y="0"/>
            <a:ext cx="360045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3800" y="6029869"/>
            <a:ext cx="884682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8655" y="6029869"/>
            <a:ext cx="322029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881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88645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7842" y="1"/>
            <a:ext cx="3107123" cy="1978681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1647" y="2112973"/>
            <a:ext cx="2363318" cy="36782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9934" y="6029869"/>
            <a:ext cx="1433322" cy="365125"/>
          </a:xfrm>
          <a:noFill/>
        </p:spPr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63256" y="6029869"/>
            <a:ext cx="667558" cy="365125"/>
          </a:xfrm>
          <a:noFill/>
        </p:spPr>
        <p:txBody>
          <a:bodyPr/>
          <a:lstStyle/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1540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EB1BA68-9980-8CBB-7BAF-A1D760EB21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9144000" cy="6858000"/>
          </a:xfrm>
          <a:custGeom>
            <a:avLst/>
            <a:gdLst>
              <a:gd name="connsiteX0" fmla="*/ 48006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562599 h 6858000"/>
              <a:gd name="connsiteX5" fmla="*/ 4800600 w 12192000"/>
              <a:gd name="connsiteY5" fmla="*/ 55625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48006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562599"/>
                </a:lnTo>
                <a:lnTo>
                  <a:pt x="4800600" y="5562599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628" y="1001376"/>
            <a:ext cx="2700842" cy="1362458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628" y="2496848"/>
            <a:ext cx="2700842" cy="230375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629" y="503238"/>
            <a:ext cx="1430849" cy="365125"/>
          </a:xfrm>
          <a:noFill/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2628" y="4800601"/>
            <a:ext cx="942554" cy="365125"/>
          </a:xfrm>
          <a:noFill/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60731" y="4800601"/>
            <a:ext cx="322029" cy="365125"/>
          </a:xfrm>
          <a:noFill/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8381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628" y="4673956"/>
            <a:ext cx="2366010" cy="1287913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9143999" cy="41148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6100" y="4647061"/>
            <a:ext cx="5664086" cy="1382807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3800" y="6029869"/>
            <a:ext cx="884682" cy="365125"/>
          </a:xfrm>
          <a:noFill/>
        </p:spPr>
        <p:txBody>
          <a:bodyPr/>
          <a:lstStyle/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8157" y="6029869"/>
            <a:ext cx="322029" cy="365125"/>
          </a:xfrm>
          <a:noFill/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350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29" y="337063"/>
            <a:ext cx="5090924" cy="845931"/>
          </a:xfrm>
        </p:spPr>
        <p:txBody>
          <a:bodyPr tIns="91440" bIns="9144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9102" y="637707"/>
            <a:ext cx="1430849" cy="365125"/>
          </a:xfrm>
        </p:spPr>
        <p:txBody>
          <a:bodyPr anchor="t"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71600"/>
            <a:ext cx="554355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4623" y="1266738"/>
            <a:ext cx="2171096" cy="476313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397562-DA4B-EE6B-8F6C-1CE4F33E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27028" y="1028700"/>
            <a:ext cx="0" cy="480060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7774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3600450" cy="482237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1564" y="4374100"/>
            <a:ext cx="2923429" cy="1380814"/>
          </a:xfrm>
        </p:spPr>
        <p:txBody>
          <a:bodyPr lIns="137160" tIns="137160"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2137" y="685801"/>
            <a:ext cx="4073163" cy="52049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231" y="6029867"/>
            <a:ext cx="1433322" cy="365126"/>
          </a:xfrm>
          <a:solidFill>
            <a:schemeClr val="bg1"/>
          </a:solidFill>
        </p:spPr>
        <p:txBody>
          <a:bodyPr anchor="ctr"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3800" y="6029869"/>
            <a:ext cx="884682" cy="365125"/>
          </a:xfrm>
          <a:solidFill>
            <a:schemeClr val="bg1"/>
          </a:solidFill>
        </p:spPr>
        <p:txBody>
          <a:bodyPr/>
          <a:lstStyle/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016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24EAB6-808C-672B-68A5-49764748C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0" y="5149122"/>
            <a:ext cx="5145830" cy="842527"/>
          </a:xfrm>
          <a:noFill/>
        </p:spPr>
        <p:txBody>
          <a:bodyPr anchor="t"/>
          <a:lstStyle>
            <a:lvl1pPr algn="r">
              <a:defRPr b="0" cap="all" baseline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5647" y="120765"/>
            <a:ext cx="8042250" cy="4260404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1000" spc="-150" baseline="0">
                <a:solidFill>
                  <a:schemeClr val="accent3"/>
                </a:solidFill>
                <a:latin typeface="+mj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4074" y="6029868"/>
            <a:ext cx="1603327" cy="365125"/>
          </a:xfrm>
          <a:noFill/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8393CD-94B6-EC8A-E14F-A09689A25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27696" y="675862"/>
            <a:ext cx="0" cy="4184295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237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5FCAFD-B73A-5597-B603-55FD5D3AA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8A4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74" y="-785191"/>
            <a:ext cx="8235853" cy="640080"/>
          </a:xfrm>
          <a:noFill/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53448" y="1649896"/>
            <a:ext cx="7627441" cy="4949687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400" cap="all" spc="-75" baseline="0">
                <a:solidFill>
                  <a:schemeClr val="accent1"/>
                </a:solidFill>
                <a:latin typeface="+mj-lt"/>
              </a:defRPr>
            </a:lvl1pPr>
            <a:lvl2pPr marL="342900" indent="0">
              <a:lnSpc>
                <a:spcPct val="80000"/>
              </a:lnSpc>
              <a:buNone/>
              <a:defRPr sz="5400" cap="all" baseline="0">
                <a:solidFill>
                  <a:schemeClr val="bg1"/>
                </a:solidFill>
                <a:latin typeface="+mj-lt"/>
              </a:defRPr>
            </a:lvl2pPr>
            <a:lvl3pPr marL="685800" indent="0">
              <a:lnSpc>
                <a:spcPct val="80000"/>
              </a:lnSpc>
              <a:buNone/>
              <a:defRPr sz="5400" cap="all" baseline="0">
                <a:solidFill>
                  <a:schemeClr val="bg1"/>
                </a:solidFill>
                <a:latin typeface="+mj-lt"/>
              </a:defRPr>
            </a:lvl3pPr>
            <a:lvl4pPr marL="1028700" indent="0">
              <a:lnSpc>
                <a:spcPct val="80000"/>
              </a:lnSpc>
              <a:buNone/>
              <a:defRPr sz="4950" cap="all" baseline="0">
                <a:solidFill>
                  <a:schemeClr val="bg1"/>
                </a:solidFill>
                <a:latin typeface="+mj-lt"/>
              </a:defRPr>
            </a:lvl4pPr>
            <a:lvl5pPr marL="1371600" indent="0">
              <a:lnSpc>
                <a:spcPct val="80000"/>
              </a:lnSpc>
              <a:buNone/>
              <a:defRPr sz="495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C1887E-643E-BB68-F557-E1EAB0A0A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94723" y="685800"/>
            <a:ext cx="7745068" cy="0"/>
          </a:xfrm>
          <a:prstGeom prst="line">
            <a:avLst/>
          </a:prstGeom>
          <a:ln w="127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4074" y="501228"/>
            <a:ext cx="1430849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 b="0" spc="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25343" y="501228"/>
            <a:ext cx="942554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7897" y="501228"/>
            <a:ext cx="322029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2752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052C017-FC5C-A7A2-BA15-6C113717C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1"/>
            <a:ext cx="9143999" cy="685800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8D5F78-0179-D9C3-74D3-62CE152FFE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2"/>
            <a:ext cx="6572250" cy="50383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386FE-4A21-B72A-BB2B-D4FDFDC3E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541820" y="6212437"/>
            <a:ext cx="8106459" cy="0"/>
          </a:xfrm>
          <a:prstGeom prst="line">
            <a:avLst/>
          </a:prstGeom>
          <a:ln w="12700">
            <a:solidFill>
              <a:schemeClr val="accent5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D4813FB1-9165-4DD7-C4C2-EAFC20602D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6100" y="5410203"/>
            <a:ext cx="5657850" cy="372746"/>
          </a:xfrm>
          <a:noFill/>
        </p:spPr>
        <p:txBody>
          <a:bodyPr tIns="91440" bIns="91440" anchor="ctr">
            <a:normAutofit/>
          </a:bodyPr>
          <a:lstStyle>
            <a:lvl1pPr algn="r">
              <a:defRPr sz="15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2628" y="725556"/>
            <a:ext cx="6633972" cy="3656168"/>
          </a:xfrm>
        </p:spPr>
        <p:txBody>
          <a:bodyPr>
            <a:normAutofit/>
          </a:bodyPr>
          <a:lstStyle>
            <a:lvl1pPr marL="171450" indent="-171450">
              <a:lnSpc>
                <a:spcPct val="85000"/>
              </a:lnSpc>
              <a:spcBef>
                <a:spcPts val="0"/>
              </a:spcBef>
              <a:buNone/>
              <a:defRPr sz="4350" b="0" cap="all" spc="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4F49A81-8721-B846-5567-52769C04D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4073" y="6029869"/>
            <a:ext cx="1433322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B3E54B7-FFB1-7BFC-0189-A1736072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1776" y="6029869"/>
            <a:ext cx="1076706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1DF2706-0EDF-0D3B-C01B-613E7D1BB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21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50773-1259-8F51-3561-DF3A80B26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28" y="521186"/>
            <a:ext cx="8177022" cy="1070849"/>
          </a:xfrm>
          <a:noFill/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966CF-BE4B-28C8-6D17-E087E97C0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4073" y="1756231"/>
            <a:ext cx="3886200" cy="403496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59437-5037-4EE7-88FA-80C5AA087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43450" y="1756231"/>
            <a:ext cx="3886200" cy="403496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26746-DF44-9DEF-8471-A5E1F6CCC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50B58-64D5-F359-1AC8-3D57AA87B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A22FA-48E7-5BF5-6432-6C7A54D7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1394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D8D87-72DE-A210-5C2D-570A1B01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28" y="521206"/>
            <a:ext cx="8174736" cy="1069848"/>
          </a:xfrm>
          <a:noFill/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932A9-21A4-5A57-9D72-8C46993E6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4074" y="1631076"/>
            <a:ext cx="3868340" cy="709394"/>
          </a:xfrm>
        </p:spPr>
        <p:txBody>
          <a:bodyPr anchor="b">
            <a:normAutofit/>
          </a:bodyPr>
          <a:lstStyle>
            <a:lvl1pPr marL="0" indent="0">
              <a:buNone/>
              <a:defRPr sz="1350" b="1" cap="all" spc="38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3D4B4-A366-E12D-19BB-C17B71466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074" y="2372147"/>
            <a:ext cx="3868340" cy="349525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6DAAF-1A05-D83C-70C1-CEADA4EB73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43450" y="1631077"/>
            <a:ext cx="3887391" cy="709393"/>
          </a:xfrm>
        </p:spPr>
        <p:txBody>
          <a:bodyPr anchor="b">
            <a:normAutofit/>
          </a:bodyPr>
          <a:lstStyle>
            <a:lvl1pPr marL="0" indent="0">
              <a:buNone/>
              <a:defRPr sz="1350" b="1" cap="all" spc="38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E7B13-3453-6313-B416-E9FF9DA2E0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43450" y="2372146"/>
            <a:ext cx="3887391" cy="34952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61BE2D-E1A3-1A5C-AE37-9DC52A971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D5902D-DF04-F2A8-C2F8-EBDD2A897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4FDDA8-940A-B407-4EB2-85DC9BED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1231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151FC-CD6F-656F-54A8-59B782BEF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29" y="265176"/>
            <a:ext cx="8271692" cy="1325880"/>
          </a:xfrm>
          <a:noFill/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7D307A-FF1F-38A3-7DE5-F11DC31CA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4C539B-20CB-8D83-0ECC-5F682BD06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EB674-912E-381A-49CE-08E49DFF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3865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FA0B77-3CB1-4071-30F6-B0766D75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4A81A7-FC7B-1689-D59F-4173A1763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80D98-2C9A-3434-E8A3-DA6CCD2F5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3047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22766A-BE9C-B780-CC66-44ECFC5C0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050" y="3084660"/>
            <a:ext cx="7600467" cy="3773341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30" y="182881"/>
            <a:ext cx="6462513" cy="1874520"/>
          </a:xfrm>
          <a:noFill/>
        </p:spPr>
        <p:txBody>
          <a:bodyPr anchor="t">
            <a:normAutofit/>
          </a:bodyPr>
          <a:lstStyle>
            <a:lvl1pPr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0" y="617924"/>
            <a:ext cx="1400173" cy="461881"/>
          </a:xfrm>
          <a:noFill/>
        </p:spPr>
        <p:txBody>
          <a:bodyPr anchor="t"/>
          <a:lstStyle>
            <a:lvl1pPr algn="r">
              <a:defRPr sz="675"/>
            </a:lvl1pPr>
          </a:lstStyle>
          <a:p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6884" y="3544866"/>
            <a:ext cx="6743042" cy="2446782"/>
          </a:xfrm>
        </p:spPr>
        <p:txBody>
          <a:bodyPr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350"/>
            </a:lvl1pPr>
            <a:lvl2pPr marL="3429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2pPr>
            <a:lvl3pPr marL="685800" indent="0">
              <a:buClr>
                <a:schemeClr val="tx2"/>
              </a:buClr>
              <a:buFont typeface="Arial" panose="020B0604020202020204" pitchFamily="34" charset="0"/>
              <a:buNone/>
              <a:defRPr sz="1050"/>
            </a:lvl3pPr>
            <a:lvl4pPr marL="1028700" indent="0">
              <a:buClr>
                <a:schemeClr val="tx2"/>
              </a:buClr>
              <a:buFont typeface="Arial" panose="020B0604020202020204" pitchFamily="34" charset="0"/>
              <a:buNone/>
              <a:defRPr sz="900"/>
            </a:lvl4pPr>
            <a:lvl5pPr marL="1371600" indent="0">
              <a:buClr>
                <a:schemeClr val="tx2"/>
              </a:buClr>
              <a:buFont typeface="Arial" panose="020B0604020202020204" pitchFamily="34" charset="0"/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46885" y="6024817"/>
            <a:ext cx="1357121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bg2"/>
          </a:solidFill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5493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2AC4BE-2FD3-AAF4-8A1B-0633F1BEE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327058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52D305-42E1-E86E-632C-9DFD4F747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14350" y="4564627"/>
            <a:ext cx="3801012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219" y="530940"/>
            <a:ext cx="5777682" cy="1308290"/>
          </a:xfrm>
          <a:noFill/>
        </p:spPr>
        <p:txBody>
          <a:bodyPr anchor="t">
            <a:normAutofit/>
          </a:bodyPr>
          <a:lstStyle>
            <a:lvl1pPr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7754" y="3571531"/>
            <a:ext cx="3757151" cy="1987694"/>
          </a:xfrm>
        </p:spPr>
        <p:txBody>
          <a:bodyPr anchor="ctr"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350"/>
            </a:lvl1pPr>
            <a:lvl2pPr marL="3429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2pPr>
            <a:lvl3pPr marL="685800" indent="0">
              <a:buClr>
                <a:schemeClr val="tx2"/>
              </a:buClr>
              <a:buFont typeface="Arial" panose="020B0604020202020204" pitchFamily="34" charset="0"/>
              <a:buNone/>
              <a:defRPr sz="1050"/>
            </a:lvl3pPr>
            <a:lvl4pPr marL="1028700" indent="0">
              <a:buClr>
                <a:schemeClr val="tx2"/>
              </a:buClr>
              <a:buFont typeface="Arial" panose="020B0604020202020204" pitchFamily="34" charset="0"/>
              <a:buNone/>
              <a:defRPr sz="900"/>
            </a:lvl4pPr>
            <a:lvl5pPr marL="1371600" indent="0">
              <a:buClr>
                <a:schemeClr val="tx2"/>
              </a:buClr>
              <a:buFont typeface="Arial" panose="020B0604020202020204" pitchFamily="34" charset="0"/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4073" y="6029867"/>
            <a:ext cx="1433322" cy="365126"/>
          </a:xfrm>
          <a:noFill/>
        </p:spPr>
        <p:txBody>
          <a:bodyPr anchor="ctr"/>
          <a:lstStyle>
            <a:lvl1pPr algn="l">
              <a:defRPr sz="675" b="1"/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9490" y="6029868"/>
            <a:ext cx="1081325" cy="365125"/>
          </a:xfrm>
          <a:noFill/>
        </p:spPr>
        <p:txBody>
          <a:bodyPr/>
          <a:lstStyle>
            <a:lvl1pPr algn="r">
              <a:defRPr/>
            </a:lvl1pPr>
          </a:lstStyle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78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BAF5C3-82B6-427E-5D2E-900A2D90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541820" y="6212437"/>
            <a:ext cx="8106459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AA792-727F-F91C-6564-A882FAF1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28" y="351270"/>
            <a:ext cx="8235853" cy="12397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13716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0A246-77A4-EC4C-28B8-90388BB8E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4074" y="1745957"/>
            <a:ext cx="8235853" cy="3983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F6714-5B6F-439F-4173-D518237123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073" y="6029869"/>
            <a:ext cx="1433322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>
              <a:defRPr sz="675" b="1" cap="all" spc="45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842E6-B4ED-431B-B1A0-22352BA62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3800" y="6029869"/>
            <a:ext cx="887015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675" cap="all" baseline="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743A1-0EE5-84FA-44EE-3CDDB793A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25076" y="6029869"/>
            <a:ext cx="322029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675" cap="all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337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</p:sldLayoutIdLst>
  <p:txStyles>
    <p:titleStyle>
      <a:lvl1pPr marL="0" algn="l" defTabSz="6858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100" kern="1200" cap="all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864">
          <p15:clr>
            <a:srgbClr val="F26B43"/>
          </p15:clr>
        </p15:guide>
        <p15:guide id="3" pos="432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3504">
          <p15:clr>
            <a:srgbClr val="F26B43"/>
          </p15:clr>
        </p15:guide>
        <p15:guide id="6" orient="horz" pos="3024">
          <p15:clr>
            <a:srgbClr val="F26B43"/>
          </p15:clr>
        </p15:guide>
        <p15:guide id="7" orient="horz" pos="2592">
          <p15:clr>
            <a:srgbClr val="F26B43"/>
          </p15:clr>
        </p15:guide>
        <p15:guide id="8" orient="horz" pos="1728">
          <p15:clr>
            <a:srgbClr val="F26B43"/>
          </p15:clr>
        </p15:guide>
        <p15:guide id="9" orient="horz" pos="1296">
          <p15:clr>
            <a:srgbClr val="F26B43"/>
          </p15:clr>
        </p15:guide>
        <p15:guide id="10" orient="horz" pos="864">
          <p15:clr>
            <a:srgbClr val="F26B43"/>
          </p15:clr>
        </p15:guide>
        <p15:guide id="11" orient="horz" pos="432">
          <p15:clr>
            <a:srgbClr val="F26B43"/>
          </p15:clr>
        </p15:guide>
        <p15:guide id="12" pos="1296">
          <p15:clr>
            <a:srgbClr val="F26B43"/>
          </p15:clr>
        </p15:guide>
        <p15:guide id="13" pos="1728">
          <p15:clr>
            <a:srgbClr val="F26B43"/>
          </p15:clr>
        </p15:guide>
        <p15:guide id="18" pos="2160">
          <p15:clr>
            <a:srgbClr val="F26B43"/>
          </p15:clr>
        </p15:guide>
        <p15:guide id="20" pos="5520">
          <p15:clr>
            <a:srgbClr val="F26B43"/>
          </p15:clr>
        </p15:guide>
        <p15:guide id="21" pos="5952">
          <p15:clr>
            <a:srgbClr val="F26B43"/>
          </p15:clr>
        </p15:guide>
        <p15:guide id="22" pos="6384">
          <p15:clr>
            <a:srgbClr val="F26B43"/>
          </p15:clr>
        </p15:guide>
        <p15:guide id="24" pos="6816">
          <p15:clr>
            <a:srgbClr val="F26B43"/>
          </p15:clr>
        </p15:guide>
        <p15:guide id="25" pos="7248">
          <p15:clr>
            <a:srgbClr val="F26B43"/>
          </p15:clr>
        </p15:guide>
        <p15:guide id="26" pos="5088">
          <p15:clr>
            <a:srgbClr val="F26B43"/>
          </p15:clr>
        </p15:guide>
        <p15:guide id="27" pos="4656">
          <p15:clr>
            <a:srgbClr val="F26B43"/>
          </p15:clr>
        </p15:guide>
        <p15:guide id="28" pos="4224">
          <p15:clr>
            <a:srgbClr val="F26B43"/>
          </p15:clr>
        </p15:guide>
        <p15:guide id="29" pos="2592">
          <p15:clr>
            <a:srgbClr val="F26B43"/>
          </p15:clr>
        </p15:guide>
        <p15:guide id="30" pos="3024">
          <p15:clr>
            <a:srgbClr val="F26B43"/>
          </p15:clr>
        </p15:guide>
        <p15:guide id="31" pos="3456">
          <p15:clr>
            <a:srgbClr val="F26B43"/>
          </p15:clr>
        </p15:guide>
        <p15:guide id="32" orient="horz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3347864" y="1264771"/>
            <a:ext cx="5328592" cy="1368152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ru-RU" altLang="ru-RU" sz="2800" b="1" dirty="0">
                <a:latin typeface="Times New Roman" charset="0"/>
                <a:ea typeface="Times New Roman" charset="0"/>
                <a:cs typeface="Times New Roman" charset="0"/>
              </a:rPr>
              <a:t>КГБПОУ Минусинский медицинский техникум</a:t>
            </a:r>
            <a:endParaRPr lang="ru-RU" alt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348880"/>
            <a:ext cx="8208912" cy="4104456"/>
          </a:xfrm>
        </p:spPr>
        <p:txBody>
          <a:bodyPr>
            <a:normAutofit/>
          </a:bodyPr>
          <a:lstStyle/>
          <a:p>
            <a:r>
              <a:rPr lang="ru-RU" sz="8600" dirty="0">
                <a:solidFill>
                  <a:schemeClr val="tx1"/>
                </a:solidFill>
              </a:rPr>
              <a:t>РАЗРЫВ МАТКИ</a:t>
            </a:r>
          </a:p>
          <a:p>
            <a:pPr algn="r"/>
            <a:endParaRPr lang="ru-RU" dirty="0">
              <a:solidFill>
                <a:schemeClr val="tx1"/>
              </a:solidFill>
            </a:endParaRPr>
          </a:p>
          <a:p>
            <a:pPr algn="r"/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ru-RU" sz="2000" dirty="0">
                <a:solidFill>
                  <a:schemeClr val="tx1"/>
                </a:solidFill>
              </a:rPr>
              <a:t>Выполнили студенты 213 группы:</a:t>
            </a:r>
          </a:p>
          <a:p>
            <a:pPr algn="r"/>
            <a:r>
              <a:rPr lang="ru-RU" sz="2000" dirty="0">
                <a:solidFill>
                  <a:schemeClr val="tx1"/>
                </a:solidFill>
              </a:rPr>
              <a:t>Штейнберг Вера</a:t>
            </a:r>
          </a:p>
          <a:p>
            <a:pPr algn="r"/>
            <a:r>
              <a:rPr lang="ru-RU" sz="2000" dirty="0" err="1">
                <a:solidFill>
                  <a:schemeClr val="tx1"/>
                </a:solidFill>
              </a:rPr>
              <a:t>Батраченко</a:t>
            </a:r>
            <a:r>
              <a:rPr lang="ru-RU" sz="2000" dirty="0">
                <a:solidFill>
                  <a:schemeClr val="tx1"/>
                </a:solidFill>
              </a:rPr>
              <a:t> Евгений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F0B438-43D4-933D-34FB-D9758B497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43717"/>
            <a:ext cx="2534907" cy="235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267966"/>
      </p:ext>
    </p:extLst>
  </p:cSld>
  <p:clrMapOvr>
    <a:masterClrMapping/>
  </p:clrMapOvr>
  <p:transition spd="slow"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436573" cy="56743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b="1" dirty="0">
                <a:solidFill>
                  <a:schemeClr val="accent1"/>
                </a:solidFill>
              </a:rPr>
              <a:t>Разрывы матки</a:t>
            </a:r>
            <a:r>
              <a:rPr lang="ru-RU" sz="5400" b="1" dirty="0"/>
              <a:t> — </a:t>
            </a:r>
            <a:r>
              <a:rPr lang="ru-RU" sz="5400" dirty="0"/>
              <a:t>нарушение ее целостности во время беременности или в родах.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C9141C-79BB-6E64-C4BE-99A7376B9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3429000"/>
            <a:ext cx="4824535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528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/>
              <a:t>По данным различных авторов, </a:t>
            </a:r>
            <a:r>
              <a:rPr lang="ru-RU" sz="3200" b="1" dirty="0"/>
              <a:t>число случаев разрывов матки составляет 0,1—0,005 % от общего числа родов.</a:t>
            </a:r>
            <a:r>
              <a:rPr lang="ru-RU" sz="3200" dirty="0"/>
              <a:t> В настоящее время число разрывов матки в нашей стране исчисляется сотыми долями процента. Разрывы матки при беременности возникают значительно реже, чем во время родов, и составляют 9,1 % от всех разрывов. Особенно редко они встречаются в первой половине беременности. 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E6B39E-BDC2-844A-176C-AD860CC90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8711" y="5376277"/>
            <a:ext cx="1418771" cy="148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4984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9"/>
            <a:ext cx="8508581" cy="49543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/>
              <a:t>Материнская летальность и перинатальная смертность при этом осложнении беременности и родов чрезвычайно высоки и составляют соответственно 3—4 и 40 %.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DD5004-6438-EF83-7FF6-7B91CF5E7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684" y="3645024"/>
            <a:ext cx="5688632" cy="266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9223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Классификация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44824"/>
            <a:ext cx="8235853" cy="4198867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+mj-lt"/>
              <a:buAutoNum type="romanUcPeriod"/>
            </a:pPr>
            <a:r>
              <a:rPr lang="ru-RU" sz="2400" b="1" dirty="0"/>
              <a:t>По времени происхождения: 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       1. Разрыв во время беременности. </a:t>
            </a:r>
          </a:p>
          <a:p>
            <a:pPr marL="0" indent="0">
              <a:buNone/>
            </a:pPr>
            <a:r>
              <a:rPr lang="ru-RU" sz="2400" dirty="0"/>
              <a:t>       2. Разрыв во время родов. </a:t>
            </a:r>
          </a:p>
          <a:p>
            <a:pPr marL="0" indent="0">
              <a:buNone/>
            </a:pPr>
            <a:r>
              <a:rPr lang="en-US" sz="2400" b="1" dirty="0"/>
              <a:t>II</a:t>
            </a:r>
            <a:r>
              <a:rPr lang="ru-RU" sz="2400" b="1" dirty="0"/>
              <a:t>. По патогенетическому признаку: </a:t>
            </a:r>
            <a:endParaRPr lang="en-US" sz="2400" b="1" dirty="0"/>
          </a:p>
          <a:p>
            <a:pPr marL="0" indent="0">
              <a:buNone/>
            </a:pPr>
            <a:r>
              <a:rPr lang="ru-RU" sz="2400" b="1" u="sng" dirty="0"/>
              <a:t>1. Самопроизвольные разрывы матки: </a:t>
            </a:r>
          </a:p>
          <a:p>
            <a:pPr marL="0" indent="0">
              <a:buNone/>
            </a:pPr>
            <a:r>
              <a:rPr lang="ru-RU" sz="2400" dirty="0"/>
              <a:t>    а) механические (при механическом препятствии для родоразрешения и здоровой стенке матки); </a:t>
            </a:r>
          </a:p>
          <a:p>
            <a:pPr marL="0" indent="0">
              <a:buNone/>
            </a:pPr>
            <a:r>
              <a:rPr lang="ru-RU" sz="2400" dirty="0"/>
              <a:t>   б) </a:t>
            </a:r>
            <a:r>
              <a:rPr lang="ru-RU" sz="2400" dirty="0" err="1"/>
              <a:t>гистопатические</a:t>
            </a:r>
            <a:r>
              <a:rPr lang="ru-RU" sz="2400" dirty="0"/>
              <a:t> (при патологических изменениях стенки матки); </a:t>
            </a:r>
          </a:p>
          <a:p>
            <a:pPr marL="0" indent="0">
              <a:buNone/>
            </a:pPr>
            <a:r>
              <a:rPr lang="ru-RU" sz="2400" dirty="0"/>
              <a:t>   в) механическо-</a:t>
            </a:r>
            <a:r>
              <a:rPr lang="ru-RU" sz="2400" dirty="0" err="1"/>
              <a:t>гистопатические</a:t>
            </a:r>
            <a:r>
              <a:rPr lang="ru-RU" sz="2400" dirty="0"/>
              <a:t> (при сочетании механического препятствия и изменений стенки матки).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CF75EC-73A9-206E-9AF7-BAC19A493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249307"/>
            <a:ext cx="2736304" cy="339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010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1"/>
            <a:ext cx="8292557" cy="50263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u="sng" dirty="0"/>
              <a:t>2. Насильственные разрывы матки: </a:t>
            </a:r>
          </a:p>
          <a:p>
            <a:pPr marL="0" indent="0">
              <a:buNone/>
            </a:pPr>
            <a:r>
              <a:rPr lang="ru-RU" sz="3200" dirty="0"/>
              <a:t>      а) травматические (грубое вмешательство во время родов при отсутствии перерастяжения нижнего сегмента или случайная травма); </a:t>
            </a:r>
          </a:p>
          <a:p>
            <a:pPr marL="0" indent="0">
              <a:buNone/>
            </a:pPr>
            <a:r>
              <a:rPr lang="ru-RU" sz="3200" dirty="0"/>
              <a:t>    б) смешанные (внешнее воздействие при наличии перерастяжения нижнего сегмента). </a:t>
            </a:r>
          </a:p>
        </p:txBody>
      </p:sp>
    </p:spTree>
    <p:extLst>
      <p:ext uri="{BB962C8B-B14F-4D97-AF65-F5344CB8AC3E}">
        <p14:creationId xmlns:p14="http://schemas.microsoft.com/office/powerpoint/2010/main" val="2723923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III. </a:t>
            </a:r>
            <a:r>
              <a:rPr lang="ru-RU" sz="2400" b="1" dirty="0"/>
              <a:t>По клиническому течению. </a:t>
            </a:r>
          </a:p>
          <a:p>
            <a:pPr marL="0" indent="0">
              <a:buNone/>
            </a:pPr>
            <a:r>
              <a:rPr lang="ru-RU" sz="2400" dirty="0"/>
              <a:t>1. Угрожающий разрыв. </a:t>
            </a:r>
          </a:p>
          <a:p>
            <a:pPr marL="0" indent="0">
              <a:buNone/>
            </a:pPr>
            <a:r>
              <a:rPr lang="ru-RU" sz="2400" dirty="0"/>
              <a:t>2. Начавшийся разрыв. </a:t>
            </a:r>
          </a:p>
          <a:p>
            <a:pPr marL="0" indent="0">
              <a:buNone/>
            </a:pPr>
            <a:r>
              <a:rPr lang="ru-RU" sz="2400" dirty="0"/>
              <a:t>3. Совершившийся разрыв. </a:t>
            </a:r>
          </a:p>
          <a:p>
            <a:pPr marL="0" indent="0">
              <a:buNone/>
            </a:pPr>
            <a:r>
              <a:rPr lang="en-US" sz="2400" b="1" dirty="0"/>
              <a:t>IV. </a:t>
            </a:r>
            <a:r>
              <a:rPr lang="ru-RU" sz="2400" b="1" dirty="0"/>
              <a:t>По характеру повреждения. </a:t>
            </a:r>
          </a:p>
          <a:p>
            <a:pPr marL="0" indent="0">
              <a:buNone/>
            </a:pPr>
            <a:r>
              <a:rPr lang="ru-RU" sz="2400" dirty="0"/>
              <a:t>1. Трещина (надрыв). </a:t>
            </a:r>
          </a:p>
          <a:p>
            <a:pPr marL="0" indent="0">
              <a:buNone/>
            </a:pPr>
            <a:r>
              <a:rPr lang="ru-RU" sz="2400" dirty="0"/>
              <a:t>2. Неполный разрыв (не проникающий в брюшную полость). </a:t>
            </a:r>
          </a:p>
          <a:p>
            <a:pPr marL="0" indent="0">
              <a:buNone/>
            </a:pPr>
            <a:r>
              <a:rPr lang="ru-RU" sz="2400" dirty="0"/>
              <a:t>3. Полный разрыв (проникающий в брюшную полость).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948B7E5-46C4-EA87-4774-F4C64C743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0" y="641954"/>
            <a:ext cx="22479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6943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92697"/>
            <a:ext cx="8436573" cy="5242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V. </a:t>
            </a:r>
            <a:r>
              <a:rPr lang="ru-RU" sz="4000" b="1" dirty="0"/>
              <a:t>По локализации. </a:t>
            </a:r>
          </a:p>
          <a:p>
            <a:pPr marL="0" indent="0">
              <a:buNone/>
            </a:pPr>
            <a:r>
              <a:rPr lang="ru-RU" sz="4000" dirty="0"/>
              <a:t>1. Разрыв дна матки. </a:t>
            </a:r>
          </a:p>
          <a:p>
            <a:pPr marL="0" indent="0">
              <a:buNone/>
            </a:pPr>
            <a:r>
              <a:rPr lang="ru-RU" sz="4000" dirty="0"/>
              <a:t>2. Разрыв тела матки. </a:t>
            </a:r>
          </a:p>
          <a:p>
            <a:pPr marL="0" indent="0">
              <a:buNone/>
            </a:pPr>
            <a:r>
              <a:rPr lang="ru-RU" sz="4000" dirty="0"/>
              <a:t>3. Разрыв нижнего сегмента. </a:t>
            </a:r>
          </a:p>
          <a:p>
            <a:pPr marL="0" indent="0">
              <a:buNone/>
            </a:pPr>
            <a:r>
              <a:rPr lang="ru-RU" sz="4000" dirty="0"/>
              <a:t>4. Отрыв матки от сводов.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0D0A37-E7D8-9225-644F-AABF9941C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3480" y="3933056"/>
            <a:ext cx="34290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902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05408"/>
            <a:ext cx="8364565" cy="61759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 algn="ctr">
              <a:buNone/>
            </a:pPr>
            <a:r>
              <a:rPr lang="ru-RU" sz="2400" b="1" dirty="0"/>
              <a:t>Разрывы матки: </a:t>
            </a:r>
          </a:p>
          <a:p>
            <a:pPr marL="0" indent="0">
              <a:buNone/>
            </a:pPr>
            <a:r>
              <a:rPr lang="ru-RU" sz="2400" dirty="0"/>
              <a:t>а</a:t>
            </a:r>
            <a:r>
              <a:rPr lang="ru-RU" sz="2400" b="1" dirty="0"/>
              <a:t> — </a:t>
            </a:r>
            <a:r>
              <a:rPr lang="ru-RU" sz="2400" dirty="0"/>
              <a:t>полный разрыв матки: 1 — кишечник; 2 — тело матки; 3 — верхний край разрыва; 4 — нижний край разрыва; 5 — кровь в брюшной полости; 6 — неполный разрыв матки: 1 — тело матки; 2 — разрыв нижнего сегмента; 3 — гематома; 4 — брюшина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05408"/>
            <a:ext cx="6630848" cy="4115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42215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/>
              <a:t>В настоящее время </a:t>
            </a:r>
            <a:r>
              <a:rPr lang="ru-RU" sz="2800" b="1" dirty="0"/>
              <a:t>доказано, что в патогенезе разрыва матки существенное значение имеют сочетание </a:t>
            </a:r>
            <a:r>
              <a:rPr lang="ru-RU" sz="2800" b="1" dirty="0" err="1"/>
              <a:t>гистопатического</a:t>
            </a:r>
            <a:r>
              <a:rPr lang="ru-RU" sz="2800" b="1" dirty="0"/>
              <a:t> фактора с механическим. </a:t>
            </a:r>
            <a:r>
              <a:rPr lang="ru-RU" sz="2800" dirty="0"/>
              <a:t>Патологические изменения мышцы матки являются предрасполагающим фактором, </a:t>
            </a:r>
            <a:r>
              <a:rPr lang="ru-RU" sz="2800" b="1" dirty="0"/>
              <a:t>а механическое препятствие — разрешающим. </a:t>
            </a:r>
            <a:r>
              <a:rPr lang="ru-RU" sz="2800" dirty="0"/>
              <a:t>От преобладания того или иного зависят особенности патогенеза и клинической картины разрыва. </a:t>
            </a:r>
          </a:p>
        </p:txBody>
      </p:sp>
    </p:spTree>
    <p:extLst>
      <p:ext uri="{BB962C8B-B14F-4D97-AF65-F5344CB8AC3E}">
        <p14:creationId xmlns:p14="http://schemas.microsoft.com/office/powerpoint/2010/main" val="872210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/>
              <a:t>По теории L. </a:t>
            </a:r>
            <a:r>
              <a:rPr lang="ru-RU" sz="3200" b="1" dirty="0" err="1"/>
              <a:t>Band</a:t>
            </a:r>
            <a:r>
              <a:rPr lang="en-US" sz="3200" b="1" dirty="0"/>
              <a:t>t</a:t>
            </a:r>
            <a:r>
              <a:rPr lang="ru-RU" sz="3200" b="1" dirty="0"/>
              <a:t> (1875),</a:t>
            </a:r>
            <a:r>
              <a:rPr lang="ru-RU" sz="3200" dirty="0"/>
              <a:t> разрыв матки является следствием </a:t>
            </a:r>
            <a:r>
              <a:rPr lang="ru-RU" sz="3200" dirty="0" err="1"/>
              <a:t>перерастяжения</a:t>
            </a:r>
            <a:r>
              <a:rPr lang="ru-RU" sz="3200" dirty="0"/>
              <a:t> нижнего сегмента, связанного с механическим препятствием для рождения плода. Под влиянием родовой деятельности плод как бы изгоняется в </a:t>
            </a:r>
            <a:r>
              <a:rPr lang="ru-RU" sz="3200" dirty="0" err="1"/>
              <a:t>перерастянутый</a:t>
            </a:r>
            <a:r>
              <a:rPr lang="ru-RU" sz="3200" dirty="0"/>
              <a:t> нижний сегмент. В этот момент любое, даже самое незначительное, внешнее воздействие приводит к разрыву </a:t>
            </a:r>
            <a:r>
              <a:rPr lang="ru-RU" sz="3200" dirty="0" err="1"/>
              <a:t>перерастянутого</a:t>
            </a:r>
            <a:r>
              <a:rPr lang="ru-RU" sz="3200" dirty="0"/>
              <a:t> нижнего сегмента матки. </a:t>
            </a:r>
          </a:p>
        </p:txBody>
      </p:sp>
    </p:spTree>
    <p:extLst>
      <p:ext uri="{BB962C8B-B14F-4D97-AF65-F5344CB8AC3E}">
        <p14:creationId xmlns:p14="http://schemas.microsoft.com/office/powerpoint/2010/main" val="3985436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/>
              <a:t>Препятствия в родах, способствующие разрыву матки:</a:t>
            </a:r>
            <a:endParaRPr lang="en-US" sz="3600" b="1" dirty="0"/>
          </a:p>
          <a:p>
            <a:pPr marL="0" indent="0" algn="ctr">
              <a:buNone/>
            </a:pPr>
            <a:r>
              <a:rPr lang="ru-RU" sz="3600" dirty="0"/>
              <a:t> узкий таз, крупный плод, неправильные вставления головки, неправильные положения плода, фиксированные в малом тазу опухоли яичника или матки, значительные рубцовые изменения шейки матки. </a:t>
            </a:r>
          </a:p>
        </p:txBody>
      </p:sp>
    </p:spTree>
    <p:extLst>
      <p:ext uri="{BB962C8B-B14F-4D97-AF65-F5344CB8AC3E}">
        <p14:creationId xmlns:p14="http://schemas.microsoft.com/office/powerpoint/2010/main" val="3551314931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174"/>
            <a:ext cx="8235853" cy="1325563"/>
          </a:xfrm>
        </p:spPr>
        <p:txBody>
          <a:bodyPr>
            <a:normAutofit/>
          </a:bodyPr>
          <a:lstStyle/>
          <a:p>
            <a:r>
              <a:rPr lang="ru-RU" sz="3600" dirty="0"/>
              <a:t>КЛИНИКА УГРОЖАЮЩЕГО РАЗРЫВА МАТКИ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/>
              <a:t>При наличии препятствия для прохождения плода симптомы возникают во II периоде родов. </a:t>
            </a:r>
          </a:p>
          <a:p>
            <a:pPr marL="0" indent="0" algn="ctr">
              <a:buNone/>
            </a:pPr>
            <a:r>
              <a:rPr lang="ru-RU" sz="2800" b="1" dirty="0"/>
              <a:t>Состояние роженицы </a:t>
            </a:r>
            <a:r>
              <a:rPr lang="ru-RU" sz="2800" dirty="0"/>
              <a:t>беспокойное, она жалуется на чувство страха, сильные непрекращающиеся боли в животе и пояснице, несмотря на введение спазмолитиков. </a:t>
            </a:r>
          </a:p>
          <a:p>
            <a:pPr marL="0" indent="0" algn="ctr">
              <a:buNone/>
            </a:pPr>
            <a:r>
              <a:rPr lang="ru-RU" sz="2800" b="1" dirty="0"/>
              <a:t>Родовая деятельность может быть сильной</a:t>
            </a:r>
            <a:r>
              <a:rPr lang="ru-RU" sz="2800" dirty="0"/>
              <a:t>, а схватки частыми, интенсивными, болезненными; вне схваток матка плохо расслабляется. </a:t>
            </a:r>
          </a:p>
        </p:txBody>
      </p:sp>
    </p:spTree>
    <p:extLst>
      <p:ext uri="{BB962C8B-B14F-4D97-AF65-F5344CB8AC3E}">
        <p14:creationId xmlns:p14="http://schemas.microsoft.com/office/powerpoint/2010/main" val="3991893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507288" cy="6597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/>
              <a:t>У повторнородящих женщин родовая деятельность может быть выражена недостаточно. </a:t>
            </a:r>
          </a:p>
          <a:p>
            <a:pPr marL="0" indent="0" algn="ctr">
              <a:buNone/>
            </a:pPr>
            <a:r>
              <a:rPr lang="ru-RU" sz="2800" b="1" dirty="0"/>
              <a:t>Матка </a:t>
            </a:r>
            <a:r>
              <a:rPr lang="ru-RU" sz="2800" b="1" dirty="0" err="1"/>
              <a:t>перерастянута</a:t>
            </a:r>
            <a:r>
              <a:rPr lang="ru-RU" sz="2800" b="1" dirty="0"/>
              <a:t>, </a:t>
            </a:r>
            <a:r>
              <a:rPr lang="ru-RU" sz="2800" dirty="0"/>
              <a:t>особенно истончается область нижнего сегмента, при его пальпации появляется болезненность. </a:t>
            </a:r>
          </a:p>
          <a:p>
            <a:pPr marL="0" indent="0" algn="ctr">
              <a:buNone/>
            </a:pPr>
            <a:r>
              <a:rPr lang="ru-RU" sz="2800" dirty="0"/>
              <a:t>При полном открытии маточного зева граница между телом матки и нижним сегментом (</a:t>
            </a:r>
            <a:r>
              <a:rPr lang="ru-RU" sz="2800" dirty="0" err="1"/>
              <a:t>контракционное</a:t>
            </a:r>
            <a:r>
              <a:rPr lang="ru-RU" sz="2800" dirty="0"/>
              <a:t> кольцо) смещается до уровня пупка, в результате несколько изменяется форма матки — «песочные часы», напрягаются круглые маточные связки, мочеиспускание болезненно, учащено или отсутствует в результате синдрома сдавления мочевого пузыря. </a:t>
            </a:r>
          </a:p>
        </p:txBody>
      </p:sp>
    </p:spTree>
    <p:extLst>
      <p:ext uri="{BB962C8B-B14F-4D97-AF65-F5344CB8AC3E}">
        <p14:creationId xmlns:p14="http://schemas.microsoft.com/office/powerpoint/2010/main" val="26128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276225"/>
            <a:ext cx="8172450" cy="630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7199156"/>
      </p:ext>
    </p:extLst>
  </p:cSld>
  <p:clrMapOvr>
    <a:masterClrMapping/>
  </p:clrMapOvr>
  <p:transition spd="slow">
    <p:wheel spokes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u="sng" dirty="0"/>
              <a:t>При угрожающем разрыве матки пальпация частей плода затруднена из-за напряжения матки.</a:t>
            </a:r>
          </a:p>
          <a:p>
            <a:pPr marL="0" indent="0" algn="ctr">
              <a:buNone/>
            </a:pPr>
            <a:r>
              <a:rPr lang="ru-RU" sz="2800" dirty="0"/>
              <a:t> </a:t>
            </a:r>
            <a:r>
              <a:rPr lang="ru-RU" sz="2800" b="1" dirty="0"/>
              <a:t>Нижний сегмент, </a:t>
            </a:r>
            <a:r>
              <a:rPr lang="ru-RU" sz="2800" dirty="0"/>
              <a:t>напротив, </a:t>
            </a:r>
            <a:r>
              <a:rPr lang="ru-RU" sz="2800" b="1" dirty="0" err="1"/>
              <a:t>перерастянут</a:t>
            </a:r>
            <a:r>
              <a:rPr lang="ru-RU" sz="2800" b="1" dirty="0"/>
              <a:t>, истончен</a:t>
            </a:r>
            <a:r>
              <a:rPr lang="ru-RU" sz="2800" dirty="0"/>
              <a:t>. При диспропорции размеров таза и головки плода </a:t>
            </a:r>
            <a:r>
              <a:rPr lang="ru-RU" sz="2800" b="1" dirty="0"/>
              <a:t>определяется положительный признак </a:t>
            </a:r>
            <a:r>
              <a:rPr lang="ru-RU" sz="2800" b="1" dirty="0" err="1"/>
              <a:t>Вастена</a:t>
            </a:r>
            <a:r>
              <a:rPr lang="ru-RU" sz="2800" dirty="0"/>
              <a:t>.</a:t>
            </a:r>
          </a:p>
          <a:p>
            <a:pPr marL="0" indent="0" algn="ctr">
              <a:buNone/>
            </a:pPr>
            <a:r>
              <a:rPr lang="ru-RU" sz="2800" dirty="0"/>
              <a:t> Отсутствует продвижение предлежащей части плода; появляется выраженная родовая опухоль на головке плода; отекают шейка матки и наружные половые органы. </a:t>
            </a:r>
          </a:p>
        </p:txBody>
      </p:sp>
    </p:spTree>
    <p:extLst>
      <p:ext uri="{BB962C8B-B14F-4D97-AF65-F5344CB8AC3E}">
        <p14:creationId xmlns:p14="http://schemas.microsoft.com/office/powerpoint/2010/main" val="556632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КЛИНИКА НАЧАВШЕГОСЯ РАЗРЫВА МАТКИ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14793"/>
            <a:ext cx="8229600" cy="42813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/>
              <a:t>Та же, что и при угрожающем. Происходящий надрыв стенки матки добавляет новые симптомы: схватки принимают судорожный характер или слабые схватки сопровождаются резкой болезненностью, из влагалища появляются кровянистые выделения, в моче обнаруживается кровь. </a:t>
            </a:r>
          </a:p>
          <a:p>
            <a:pPr marL="0" indent="0" algn="ctr">
              <a:buNone/>
            </a:pPr>
            <a:r>
              <a:rPr lang="ru-RU" sz="2800" dirty="0"/>
              <a:t>Возникают симптомы гипоксии плода, нарушается ритм и частота сердцебиений. </a:t>
            </a:r>
          </a:p>
        </p:txBody>
      </p:sp>
    </p:spTree>
    <p:extLst>
      <p:ext uri="{BB962C8B-B14F-4D97-AF65-F5344CB8AC3E}">
        <p14:creationId xmlns:p14="http://schemas.microsoft.com/office/powerpoint/2010/main" val="1310467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3"/>
            <a:ext cx="8436573" cy="54583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dirty="0"/>
              <a:t>Беременная или роженица жалуется на дискомфортные ощущения (тяжесть, неотчетливые боли) в нижних отделах живота. При наружном обследовании иногда выявляется повышенный тонус матки и всегда — болезненность по ходу рубца. У некоторых женщин можно пальпировать истончение некоторых участков рубца. </a:t>
            </a:r>
          </a:p>
        </p:txBody>
      </p:sp>
    </p:spTree>
    <p:extLst>
      <p:ext uri="{BB962C8B-B14F-4D97-AF65-F5344CB8AC3E}">
        <p14:creationId xmlns:p14="http://schemas.microsoft.com/office/powerpoint/2010/main" val="3075766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435280" cy="56494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u="sng" dirty="0"/>
              <a:t>Помощь роженице с признаками угрожающего или начинающегося разрыва матки </a:t>
            </a:r>
            <a:r>
              <a:rPr lang="ru-RU" sz="3200" dirty="0"/>
              <a:t>должна быть оказана как только поставлен диагноз, поскольку разрыв матки может наступить в ближайшее время. В первую очередь следует прекратить родовую деятельность с помощью анестезиологического пособия. Когда наступит полное расслабление матки, больную можно перекладывать на каталку и транспортировать в операционную. </a:t>
            </a:r>
          </a:p>
        </p:txBody>
      </p:sp>
    </p:spTree>
    <p:extLst>
      <p:ext uri="{BB962C8B-B14F-4D97-AF65-F5344CB8AC3E}">
        <p14:creationId xmlns:p14="http://schemas.microsoft.com/office/powerpoint/2010/main" val="109975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4073" y="260174"/>
            <a:ext cx="8235853" cy="1325563"/>
          </a:xfrm>
        </p:spPr>
        <p:txBody>
          <a:bodyPr>
            <a:normAutofit/>
          </a:bodyPr>
          <a:lstStyle/>
          <a:p>
            <a:r>
              <a:rPr lang="ru-RU" sz="3600" dirty="0"/>
              <a:t>КЛИНИКА СОВЕРШИВШЕГОСЯ РАЗРЫВА МАТКИ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2240" y="1736177"/>
            <a:ext cx="8235853" cy="44291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/>
              <a:t>Симптомы достаточно ярко выражены, и диагноз, в отличие от угрожающего разрыва, не представляет затруднений. </a:t>
            </a:r>
          </a:p>
          <a:p>
            <a:pPr marL="0" indent="0" algn="ctr">
              <a:buNone/>
            </a:pPr>
            <a:r>
              <a:rPr lang="ru-RU" sz="2800" dirty="0"/>
              <a:t>Момент разрыва матки сопровождается ощущением сильной внезапной «кинжальной» боли, иногда ощущения, что в животе что-то лопнуло, разорвалось. Роженица вскрикивает, хватается за живот. </a:t>
            </a:r>
          </a:p>
        </p:txBody>
      </p:sp>
    </p:spTree>
    <p:extLst>
      <p:ext uri="{BB962C8B-B14F-4D97-AF65-F5344CB8AC3E}">
        <p14:creationId xmlns:p14="http://schemas.microsoft.com/office/powerpoint/2010/main" val="23779691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229600" cy="58326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dirty="0"/>
              <a:t>Родовая деятельность, которая до этого времени была бурной или средней силы, внезапно прекращается. Матка теряет свои очертания, пальпация ее становится болезненной, появляются симптомы раздражения брюшины. </a:t>
            </a:r>
          </a:p>
          <a:p>
            <a:pPr marL="0" indent="0" algn="ctr">
              <a:buNone/>
            </a:pPr>
            <a:r>
              <a:rPr lang="ru-RU" sz="2800" dirty="0"/>
              <a:t>Плод выходит из полости матки и прощупывается под кожей рядом с маткой; сердцебиение плода не выслушивается. Из половых путей могут появиться кровянистые выделения. Однако чаще кровотечение происходит в брюшную полость. Степень кровопотери и характер разрыва матки определяют картину геморрагического (и травматического) шока. </a:t>
            </a: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33327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0734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/>
              <a:t>Разрыв матки может наступить в конце родов, симптомы его могут оказаться не столь яркими. Поэтому, если в процессе II периода родов появляются кровяные выделения неясной причины, рождается мертвый плод (или в состоянии тяжелой асфиксии) и внезапно ухудшается состояние роженицы, необходимо срочно произвести тщательное ручное обследование стенок матки. </a:t>
            </a:r>
          </a:p>
        </p:txBody>
      </p:sp>
    </p:spTree>
    <p:extLst>
      <p:ext uri="{BB962C8B-B14F-4D97-AF65-F5344CB8AC3E}">
        <p14:creationId xmlns:p14="http://schemas.microsoft.com/office/powerpoint/2010/main" val="21523530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240" y="265729"/>
            <a:ext cx="8235853" cy="1867127"/>
          </a:xfrm>
        </p:spPr>
        <p:txBody>
          <a:bodyPr>
            <a:noAutofit/>
          </a:bodyPr>
          <a:lstStyle/>
          <a:p>
            <a:r>
              <a:rPr lang="ru-RU" sz="3600" dirty="0"/>
              <a:t>КЛИНИКА РАЗРЫВОВ МАТКИ ПО РУБЦУ В НИЖНЕМ МАТОЧНОМ СЕГМЕНТЕ ПОСЛЕ ПЕРЕНЕСЕННОГО КЕСАРЕВА СЕЧЕНИЯ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4594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/>
              <a:t>Симптомы могут быть не очень яркими</a:t>
            </a:r>
            <a:r>
              <a:rPr lang="ru-RU" sz="2800" dirty="0"/>
              <a:t>, отмечаются меньшее кровотечение и более редкое развитие шока. Так происходит, если разрыв ограничился областью старого рубца и не перешел на неизмененную мышцу или при разрывах, прикрытых припаянными к области рубца сальником, кишечником, высоко смещенным мочевым пузырем. </a:t>
            </a:r>
          </a:p>
        </p:txBody>
      </p:sp>
    </p:spTree>
    <p:extLst>
      <p:ext uri="{BB962C8B-B14F-4D97-AF65-F5344CB8AC3E}">
        <p14:creationId xmlns:p14="http://schemas.microsoft.com/office/powerpoint/2010/main" val="159051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dirty="0"/>
              <a:t>Трудно диагностируются неполные разрывы матки в нижнем сегменте, когда не нарушается целостность брюшины пузырно-маточной складки, а сам разрыв является продолжением разрыва шейки матки.</a:t>
            </a:r>
          </a:p>
          <a:p>
            <a:pPr marL="0" indent="0" algn="ctr">
              <a:buNone/>
            </a:pPr>
            <a:r>
              <a:rPr lang="ru-RU" sz="3200" dirty="0"/>
              <a:t> Одним из главных признаков такого разрыва является возникновение и увеличение забрюшинных гематом, которые обнаруживают рядом с маткой. </a:t>
            </a:r>
          </a:p>
        </p:txBody>
      </p:sp>
    </p:spTree>
    <p:extLst>
      <p:ext uri="{BB962C8B-B14F-4D97-AF65-F5344CB8AC3E}">
        <p14:creationId xmlns:p14="http://schemas.microsoft.com/office/powerpoint/2010/main" val="1476722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u="sng" dirty="0"/>
              <a:t>У больных появляются симптомы внутреннего кровотечения вплоть до развития геморрагического шока. </a:t>
            </a:r>
          </a:p>
          <a:p>
            <a:pPr marL="0" indent="0" algn="ctr">
              <a:buNone/>
            </a:pPr>
            <a:r>
              <a:rPr lang="ru-RU" sz="3200" dirty="0"/>
              <a:t>Необходимо срочно осмотреть шейку матки в зеркалах и, обнаружив глубокий разрыв ее, переходящий на свод влагалища, произвести ручное обследование стенок матки, обращая особое внимание на нижний сегмент на стороне разрыва шейки </a:t>
            </a:r>
          </a:p>
        </p:txBody>
      </p:sp>
    </p:spTree>
    <p:extLst>
      <p:ext uri="{BB962C8B-B14F-4D97-AF65-F5344CB8AC3E}">
        <p14:creationId xmlns:p14="http://schemas.microsoft.com/office/powerpoint/2010/main" val="2058432943"/>
      </p:ext>
    </p:extLst>
  </p:cSld>
  <p:clrMapOvr>
    <a:masterClrMapping/>
  </p:clrMapOvr>
  <p:transition spd="slow">
    <p:wheel spokes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/>
              <a:t>ЛЕЧЕНИЕ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284" y="1772816"/>
            <a:ext cx="8235853" cy="419886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dirty="0"/>
              <a:t>При совершившемся разрыве матки немедленно производится чревосечение на фоне лечения геморрагического шока и полноценного обезболивания. При вскрытии брюшной полости осуществляют ее ревизию, удаляют свободно лежащий мертвый плод.</a:t>
            </a:r>
          </a:p>
          <a:p>
            <a:pPr marL="0" indent="0" algn="ctr">
              <a:buNone/>
            </a:pPr>
            <a:r>
              <a:rPr lang="ru-RU" sz="2800" dirty="0"/>
              <a:t> Затем осматривают матку, особенно сосудистые пучки, с обеих сторон, так как нередко матка рвется по боковой стенке в месте пересечения мышечных волокон. </a:t>
            </a: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55014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9766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/>
              <a:t>Устанавливают количество повреждений</a:t>
            </a:r>
            <a:r>
              <a:rPr lang="ru-RU" sz="2800" dirty="0"/>
              <a:t>, их место, глубину проникновения разрывов, состояние нижнего сегмента матки, обращая внимание на структуру стенки. </a:t>
            </a:r>
          </a:p>
          <a:p>
            <a:pPr marL="0" indent="0" algn="ctr">
              <a:buNone/>
            </a:pPr>
            <a:r>
              <a:rPr lang="ru-RU" sz="2800" b="1" dirty="0"/>
              <a:t>Тщательно осматривают соседние органы </a:t>
            </a:r>
            <a:r>
              <a:rPr lang="ru-RU" sz="2800" dirty="0"/>
              <a:t>(мочевой пузырь), которые могут быть повреждены при насильственных разрывах матки. </a:t>
            </a:r>
          </a:p>
          <a:p>
            <a:pPr marL="0" indent="0" algn="ctr">
              <a:buNone/>
            </a:pPr>
            <a:r>
              <a:rPr lang="ru-RU" sz="2800" dirty="0"/>
              <a:t>Объем операции (зашивание разрыва, ампутация, экстирпация матки) зависит от времени с момента разрыва матки, характера изменений стенки матки, возраста роженицы, наличия инфекции. </a:t>
            </a:r>
            <a:r>
              <a:rPr lang="ru-RU" sz="2800" b="1" dirty="0"/>
              <a:t>В редких случаях удается зашить матку. </a:t>
            </a:r>
          </a:p>
        </p:txBody>
      </p:sp>
    </p:spTree>
    <p:extLst>
      <p:ext uri="{BB962C8B-B14F-4D97-AF65-F5344CB8AC3E}">
        <p14:creationId xmlns:p14="http://schemas.microsoft.com/office/powerpoint/2010/main" val="11160651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/>
              <a:t>Типичной операцией при совершившемся разрыве матки является ее экстирпация</a:t>
            </a:r>
            <a:r>
              <a:rPr lang="ru-RU" sz="3200" dirty="0"/>
              <a:t>. В некоторых случаях производят ампутацию матки. </a:t>
            </a:r>
          </a:p>
          <a:p>
            <a:pPr marL="0" indent="0" algn="ctr">
              <a:buNone/>
            </a:pPr>
            <a:r>
              <a:rPr lang="ru-RU" sz="3200" dirty="0"/>
              <a:t>При терминальном состоянии больной операция проводится в два-три этапа, с операционной паузой после остановки кровотечения, во время которой продолжаются реанимационные мероприятия по борьбе с шоком. </a:t>
            </a:r>
          </a:p>
        </p:txBody>
      </p:sp>
    </p:spTree>
    <p:extLst>
      <p:ext uri="{BB962C8B-B14F-4D97-AF65-F5344CB8AC3E}">
        <p14:creationId xmlns:p14="http://schemas.microsoft.com/office/powerpoint/2010/main" val="2181324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ПРОФИЛАКТИКА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dirty="0"/>
              <a:t>Для предупреждения разрывов матки выявляют беременных группы риска и своевременно госпитализируют их в дородовое отделение. </a:t>
            </a:r>
          </a:p>
          <a:p>
            <a:pPr marL="0" indent="0" algn="ctr">
              <a:buNone/>
            </a:pPr>
            <a:r>
              <a:rPr lang="ru-RU" sz="3200" b="1" dirty="0"/>
              <a:t>В стационаре их тщательно обследуют и вырабатывают рациональный план </a:t>
            </a:r>
            <a:r>
              <a:rPr lang="ru-RU" sz="3200" b="1" dirty="0" err="1"/>
              <a:t>родоразрешения</a:t>
            </a:r>
            <a:r>
              <a:rPr lang="ru-RU" sz="3200" dirty="0"/>
              <a:t>: плановое кесарево сечение или ведение родов через естественные родовые пути. </a:t>
            </a:r>
          </a:p>
        </p:txBody>
      </p:sp>
    </p:spTree>
    <p:extLst>
      <p:ext uri="{BB962C8B-B14F-4D97-AF65-F5344CB8AC3E}">
        <p14:creationId xmlns:p14="http://schemas.microsoft.com/office/powerpoint/2010/main" val="35206637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292557" cy="56743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/>
              <a:t>Группу риска составляют беременные: </a:t>
            </a:r>
          </a:p>
          <a:p>
            <a:pPr marL="0" indent="0">
              <a:buNone/>
            </a:pPr>
            <a:r>
              <a:rPr lang="ru-RU" sz="3200" dirty="0"/>
              <a:t>1) с рубцом на матке; </a:t>
            </a:r>
          </a:p>
          <a:p>
            <a:pPr marL="0" indent="0">
              <a:buNone/>
            </a:pPr>
            <a:r>
              <a:rPr lang="ru-RU" sz="3200" dirty="0"/>
              <a:t>2) </a:t>
            </a:r>
            <a:r>
              <a:rPr lang="ru-RU" sz="3200" dirty="0" err="1"/>
              <a:t>многорожавшие</a:t>
            </a:r>
            <a:r>
              <a:rPr lang="ru-RU" sz="3200" dirty="0"/>
              <a:t> с осложненным течением родов; </a:t>
            </a:r>
          </a:p>
          <a:p>
            <a:pPr marL="0" indent="0">
              <a:buNone/>
            </a:pPr>
            <a:r>
              <a:rPr lang="ru-RU" sz="3200" dirty="0"/>
              <a:t>3) с большим числом абортов или абортом, протекавшим с осложнениями; </a:t>
            </a:r>
          </a:p>
          <a:p>
            <a:pPr marL="0" indent="0">
              <a:buNone/>
            </a:pPr>
            <a:r>
              <a:rPr lang="ru-RU" sz="3200" dirty="0"/>
              <a:t>4) с узким тазом, крупным плодом, неправильным положением плода. 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D3B6CE-C069-0822-CC21-B427F0012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4209319"/>
            <a:ext cx="2498973" cy="264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909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295566-10B1-731B-F098-2E70C14AB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352" y="0"/>
            <a:ext cx="9550896" cy="716317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b="1" dirty="0">
                <a:solidFill>
                  <a:srgbClr val="FF0000"/>
                </a:solidFill>
                <a:highlight>
                  <a:srgbClr val="00FF00"/>
                </a:highlight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2045764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Оранжевый интерфейс">
  <a:themeElements>
    <a:clrScheme name="Оранжевый интерфейс">
      <a:dk1>
        <a:srgbClr val="131313"/>
      </a:dk1>
      <a:lt1>
        <a:sysClr val="window" lastClr="FFFFFF"/>
      </a:lt1>
      <a:dk2>
        <a:srgbClr val="444742"/>
      </a:dk2>
      <a:lt2>
        <a:srgbClr val="EDECE9"/>
      </a:lt2>
      <a:accent1>
        <a:srgbClr val="ED6845"/>
      </a:accent1>
      <a:accent2>
        <a:srgbClr val="F48A56"/>
      </a:accent2>
      <a:accent3>
        <a:srgbClr val="9FA295"/>
      </a:accent3>
      <a:accent4>
        <a:srgbClr val="5B6E74"/>
      </a:accent4>
      <a:accent5>
        <a:srgbClr val="6E7868"/>
      </a:accent5>
      <a:accent6>
        <a:srgbClr val="A1AAAA"/>
      </a:accent6>
      <a:hlink>
        <a:srgbClr val="F05814"/>
      </a:hlink>
      <a:folHlink>
        <a:srgbClr val="E99401"/>
      </a:folHlink>
    </a:clrScheme>
    <a:fontScheme name="Custom 40">
      <a:majorFont>
        <a:latin typeface="Oswald SemiBold"/>
        <a:ea typeface=""/>
        <a:cs typeface=""/>
      </a:majorFont>
      <a:minorFont>
        <a:latin typeface="Univers Condensed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range experience" id="{9BAA8FFB-1EEF-49AC-B7FF-0F37799585E9}" vid="{6523F788-A6E6-47B0-B3C7-625411BE5A1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Orange Experience</Template>
  <TotalTime>285</TotalTime>
  <Words>1458</Words>
  <Application>Microsoft Office PowerPoint</Application>
  <PresentationFormat>Экран (4:3)</PresentationFormat>
  <Paragraphs>94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7" baseType="lpstr">
      <vt:lpstr>Arial</vt:lpstr>
      <vt:lpstr>Calibri</vt:lpstr>
      <vt:lpstr>Oswald SemiBold</vt:lpstr>
      <vt:lpstr>Times New Roman</vt:lpstr>
      <vt:lpstr>Univers Condensed Light</vt:lpstr>
      <vt:lpstr>Оранжевый интерфейс</vt:lpstr>
      <vt:lpstr>КГБПОУ Минусинский медицинский техникум</vt:lpstr>
      <vt:lpstr>Презентация PowerPoint</vt:lpstr>
      <vt:lpstr>Презентация PowerPoint</vt:lpstr>
      <vt:lpstr>Презентация PowerPoint</vt:lpstr>
      <vt:lpstr>Классификация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КЛИНИКА УГРОЖАЮЩЕГО РАЗРЫВА МАТКИ</vt:lpstr>
      <vt:lpstr>Презентация PowerPoint</vt:lpstr>
      <vt:lpstr>Презентация PowerPoint</vt:lpstr>
      <vt:lpstr>Презентация PowerPoint</vt:lpstr>
      <vt:lpstr>КЛИНИКА НАЧАВШЕГОСЯ РАЗРЫВА МАТКИ</vt:lpstr>
      <vt:lpstr>Презентация PowerPoint</vt:lpstr>
      <vt:lpstr>Презентация PowerPoint</vt:lpstr>
      <vt:lpstr>КЛИНИКА СОВЕРШИВШЕГОСЯ РАЗРЫВА МАТКИ</vt:lpstr>
      <vt:lpstr>Презентация PowerPoint</vt:lpstr>
      <vt:lpstr>Презентация PowerPoint</vt:lpstr>
      <vt:lpstr>КЛИНИКА РАЗРЫВОВ МАТКИ ПО РУБЦУ В НИЖНЕМ МАТОЧНОМ СЕГМЕНТЕ ПОСЛЕ ПЕРЕНЕСЕННОГО КЕСАРЕВА СЕЧЕНИЯ</vt:lpstr>
      <vt:lpstr>Презентация PowerPoint</vt:lpstr>
      <vt:lpstr>Презентация PowerPoint</vt:lpstr>
      <vt:lpstr>ЛЕЧЕНИЕ</vt:lpstr>
      <vt:lpstr>Презентация PowerPoint</vt:lpstr>
      <vt:lpstr>Презентация PowerPoint</vt:lpstr>
      <vt:lpstr>ПРОФИЛАКТИКА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АО «Медицинский университет Астана» Кафедра акушерства и гинекологии по интернатуре</dc:title>
  <dc:creator>Ленур</dc:creator>
  <cp:lastModifiedBy>User</cp:lastModifiedBy>
  <cp:revision>15</cp:revision>
  <dcterms:created xsi:type="dcterms:W3CDTF">2015-04-21T15:25:37Z</dcterms:created>
  <dcterms:modified xsi:type="dcterms:W3CDTF">2026-10-01T15:00:39Z</dcterms:modified>
</cp:coreProperties>
</file>