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4" r:id="rId6"/>
    <p:sldId id="266" r:id="rId7"/>
    <p:sldId id="267" r:id="rId8"/>
    <p:sldId id="271" r:id="rId9"/>
    <p:sldId id="273" r:id="rId10"/>
    <p:sldId id="277" r:id="rId11"/>
    <p:sldId id="275" r:id="rId12"/>
    <p:sldId id="27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88FCE0-342B-47A0-98F1-D1C570F046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FD7CA68-38D7-4B5E-A402-721BAB7B70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C46481-EA24-4C4B-BD2B-19F7A5AB8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D57CA9-C195-4A26-8D19-CB7BBB04B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A46EA6-29F0-4124-ABAD-76CE37E7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095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8FC6CA-2061-4D21-AD0C-480E104D9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F268CD-B688-40A5-9220-7D93E70E1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3835B0-2182-4CED-AA14-E6B2201EE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CA78A4-E56E-4DAB-A9D8-0C04F9932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0DE893-B966-488B-91A8-27342D4D1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108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2A5AC0-E588-42D6-A94F-04E3740FF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4BA9BE-7947-47E3-AD16-DE39129B6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BF25BC-02D7-4D47-8F64-21E4EC0FF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97BF4F-B612-470A-B5A5-FCBD4B5CF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213FF5-660F-4182-AEA9-CD122A4A1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213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068677-A908-4440-B7B1-1958E5716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3C0EF6-65C9-47FB-94B5-162B4B6358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C73110-2275-419D-88DF-D2B98065AB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319108-950F-4BA0-A339-309B46F9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648A09-B1CF-438F-BE96-CD7B67647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4410D6A-40C2-49E3-ACFD-382542947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251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E6D92D-945D-40AC-A732-D1B03042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CF435B-73A2-4B34-8EC9-5A6DB0847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6E9EE54-1484-4E45-8C55-A0C41509F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34CED3F-2779-40CD-B016-126AF36069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5FE2BFD-3DB3-4AE2-9E81-6A8E962936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592CA69-15CB-41DF-B825-D34DBA777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398209-7BEF-4B99-A2FB-E335AA713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7DBB045-B73A-424C-9BB6-DD8641B90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610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C2C085-F85A-40C2-BD4A-1B3201686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673D2C9-54DE-4B6C-82BD-55A839955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F811289-3910-4AA6-A24E-2BFB173E9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1794946-A2AC-48DC-8D96-1CD3C9AB7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275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9FFB032-23D2-457C-89A8-66E5AD966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487762C-F1FF-41C8-BEFD-10A54DBCE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FF7E5D6-CC66-4CBB-8723-882A5C721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258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D0FD52-DC6D-4F65-B1DA-847EDA98B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A15F51-9501-41A1-9A7D-E5245F94C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DDC795F-84D8-4904-ACA3-90D4E2192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1B5C8D-807E-4FF4-B060-D8B47BCC8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D9F7DE-7169-48EA-ADF0-34A3DD0B0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3F7549-90A6-47C9-9355-9655CE461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393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23F122-80BC-41FC-89F1-36F22A715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D2FACAC-728A-4616-8CB7-84108D4E57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515EB22-56B9-4CB2-9B55-8B92B9BF5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581F26-9D4D-41F8-9E9F-27FCC0D53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5BA45E8-0D40-49D2-A276-D0D11FB2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B15ACE-F3E6-4548-9668-D2B4CCECE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109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21D382-EFF0-4FD0-89D7-6FC7B9789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CF16DD0-B983-45C0-85B9-ECAAFD2F9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9F1F9E-63D6-4CAC-8BCA-4A327D3F9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FC9CE7-BCDE-4474-9582-5E184FE2D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9FD6E4-0903-49DD-9F3D-195ED40EB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151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5C680AC-AD5E-4825-8980-61B9D54FA5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92DB537-99A6-451C-BD98-05EC16A0C9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7C6607-477E-4433-949F-9D1AFC348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4A9B7E-9976-4DCA-96CB-C6BAAB089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ADC38D-CE99-41D1-A0BA-1C68BFC54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691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F93C44-27EF-4261-9344-534380733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4FE77C-4346-431B-98D3-C3A2C42802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092B4C-5019-4DF3-985C-D641A264F7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81EA95-BF5E-4B2B-98F4-C31D231DAE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CECA6B-757D-4F6C-8C2F-F3CBD4A65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527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21B7F8-8E8C-C16D-4C66-181F63235C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04"/>
          <a:stretch>
            <a:fillRect/>
          </a:stretch>
        </p:blipFill>
        <p:spPr>
          <a:xfrm>
            <a:off x="0" y="0"/>
            <a:ext cx="1041912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2957" y="1792942"/>
            <a:ext cx="7772400" cy="2932202"/>
          </a:xfrm>
        </p:spPr>
        <p:txBody>
          <a:bodyPr>
            <a:normAutofit/>
          </a:bodyPr>
          <a:lstStyle/>
          <a:p>
            <a:r>
              <a:rPr lang="ru-RU" sz="7000" b="1" dirty="0">
                <a:highlight>
                  <a:srgbClr val="C0C0C0"/>
                </a:highlight>
                <a:latin typeface="Times New Roman" pitchFamily="18" charset="0"/>
                <a:cs typeface="Times New Roman" pitchFamily="18" charset="0"/>
              </a:rPr>
              <a:t>Резус-конфликт</a:t>
            </a:r>
            <a:br>
              <a:rPr lang="ru-RU" sz="7000" b="1" dirty="0">
                <a:highlight>
                  <a:srgbClr val="C0C0C0"/>
                </a:highlight>
                <a:latin typeface="Times New Roman" pitchFamily="18" charset="0"/>
                <a:cs typeface="Times New Roman" pitchFamily="18" charset="0"/>
              </a:rPr>
            </a:br>
            <a:endParaRPr lang="ru-RU" sz="7000" b="1" dirty="0">
              <a:highlight>
                <a:srgbClr val="C0C0C0"/>
              </a:highligh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8D7E3D9-CD22-4C6F-917D-45B8335359E7}"/>
              </a:ext>
            </a:extLst>
          </p:cNvPr>
          <p:cNvSpPr/>
          <p:nvPr/>
        </p:nvSpPr>
        <p:spPr>
          <a:xfrm>
            <a:off x="6225490" y="5254314"/>
            <a:ext cx="3509312" cy="120032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/>
              <a:t>Презентацию выполнили:</a:t>
            </a:r>
          </a:p>
          <a:p>
            <a:r>
              <a:rPr lang="ru-RU" dirty="0"/>
              <a:t>студенты 213 группы</a:t>
            </a:r>
          </a:p>
          <a:p>
            <a:r>
              <a:rPr lang="ru-RU" dirty="0"/>
              <a:t>Штейнберг Вера </a:t>
            </a:r>
          </a:p>
          <a:p>
            <a:r>
              <a:rPr lang="ru-RU" dirty="0"/>
              <a:t>Батраченко Евгений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4978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9B40BE9-3D16-C3D8-1F45-D65514B24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0" t="2" b="-10261"/>
          <a:stretch>
            <a:fillRect/>
          </a:stretch>
        </p:blipFill>
        <p:spPr>
          <a:xfrm>
            <a:off x="4936689" y="1027907"/>
            <a:ext cx="4381625" cy="5159056"/>
          </a:xfrm>
          <a:prstGeom prst="snip2DiagRect">
            <a:avLst>
              <a:gd name="adj1" fmla="val 26711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5389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7100" b="1" dirty="0">
                <a:latin typeface="Times New Roman" pitchFamily="18" charset="0"/>
                <a:cs typeface="Times New Roman" pitchFamily="18" charset="0"/>
              </a:rPr>
              <a:t>Резус-конфликт -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19019"/>
            <a:ext cx="4762375" cy="5528236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реакция организма матери с отрицательным резус-фактором на антигены плода с положительным резусом-фактором (передавшимся от отца).</a:t>
            </a:r>
          </a:p>
          <a:p>
            <a:pPr marL="0" indent="0" algn="just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Резус антиген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– это белок, находящийся в мембране эритроцитов большинства людей. Кровь таких людей является положительной по системе резус,  а кровь тех лиц, у кого нет этого белка, соответственно, называется резус отрицательной.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7800" b="1" dirty="0">
                <a:latin typeface="Times New Roman" pitchFamily="18" charset="0"/>
                <a:cs typeface="Times New Roman" pitchFamily="18" charset="0"/>
              </a:rPr>
              <a:t>Эпидемиология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0395" y="1840101"/>
            <a:ext cx="8263209" cy="39122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300" b="1" dirty="0">
                <a:latin typeface="Times New Roman" pitchFamily="18" charset="0"/>
                <a:cs typeface="Times New Roman" pitchFamily="18" charset="0"/>
              </a:rPr>
              <a:t>Резус-отрицательная кровь встречается у 13% беременных</a:t>
            </a:r>
            <a:r>
              <a:rPr lang="en-US" sz="33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3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ru-RU" sz="3300" b="1" dirty="0">
                <a:latin typeface="Times New Roman" pitchFamily="18" charset="0"/>
                <a:cs typeface="Times New Roman" pitchFamily="18" charset="0"/>
              </a:rPr>
              <a:t>При первой беременности сенсибилизируется до 10% беременных, каждая последующая беременность увеличивает риск еще на 10%.</a:t>
            </a:r>
            <a:endParaRPr lang="ru-RU" sz="3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7000" b="1" dirty="0">
                <a:latin typeface="Times New Roman" pitchFamily="18" charset="0"/>
                <a:cs typeface="Times New Roman" pitchFamily="18" charset="0"/>
              </a:rPr>
              <a:t>Этиология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76725" y="1690689"/>
            <a:ext cx="4681960" cy="3986958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sz="4600" b="1" dirty="0">
                <a:latin typeface="Times New Roman" pitchFamily="18" charset="0"/>
                <a:cs typeface="Times New Roman" pitchFamily="18" charset="0"/>
              </a:rPr>
              <a:t>Причиной является различие </a:t>
            </a:r>
            <a:r>
              <a:rPr lang="ru-RU" sz="4600" b="1" dirty="0" err="1">
                <a:latin typeface="Times New Roman" pitchFamily="18" charset="0"/>
                <a:cs typeface="Times New Roman" pitchFamily="18" charset="0"/>
              </a:rPr>
              <a:t>антигенных</a:t>
            </a:r>
            <a:r>
              <a:rPr lang="ru-RU" sz="4600" b="1" dirty="0">
                <a:latin typeface="Times New Roman" pitchFamily="18" charset="0"/>
                <a:cs typeface="Times New Roman" pitchFamily="18" charset="0"/>
              </a:rPr>
              <a:t> факторов эритроцитов по системе резус: кровь матери резус-отрицательная, плода - резус-положительная. </a:t>
            </a:r>
          </a:p>
          <a:p>
            <a:endParaRPr lang="ru-RU" dirty="0"/>
          </a:p>
        </p:txBody>
      </p:sp>
      <p:pic>
        <p:nvPicPr>
          <p:cNvPr id="4" name="Picture 2" descr="http://baby-i-mama.ru/images/zdorovie/gemoliticheska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315" y="2185987"/>
            <a:ext cx="3648075" cy="2486026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6100" b="1" dirty="0">
                <a:latin typeface="Times New Roman" pitchFamily="18" charset="0"/>
                <a:cs typeface="Times New Roman" pitchFamily="18" charset="0"/>
              </a:rPr>
              <a:t>Патогенез</a:t>
            </a:r>
            <a:endParaRPr lang="ru-RU" sz="61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Иммунизация беременных может начаться только с момента дифференциации </a:t>
            </a:r>
            <a:r>
              <a:rPr lang="en-US" sz="3000" b="1" dirty="0">
                <a:latin typeface="Times New Roman" pitchFamily="18" charset="0"/>
                <a:cs typeface="Times New Roman" pitchFamily="18" charset="0"/>
              </a:rPr>
              <a:t>RH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-фактора в крови плода, что соответствует 3-4 месяцу внутриутробного развития. Появление </a:t>
            </a:r>
            <a:r>
              <a:rPr lang="en-US" sz="3000" b="1" dirty="0">
                <a:latin typeface="Times New Roman" pitchFamily="18" charset="0"/>
                <a:cs typeface="Times New Roman" pitchFamily="18" charset="0"/>
              </a:rPr>
              <a:t>RH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-фактора у плода совпадает с началом кровотечения в печени и поступлением в периферическую кровь безъядерных форм эритроцитов.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95536" y="4581128"/>
            <a:ext cx="6408712" cy="432048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определение резус-фактора супругов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5536" y="3789040"/>
            <a:ext cx="5544616" cy="432048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тщательный сбор и анализ данных анамнеза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Клиническая картина и диагностика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068960"/>
            <a:ext cx="7249366" cy="72008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sz="6500" b="1" dirty="0">
                <a:latin typeface="Times New Roman" pitchFamily="18" charset="0"/>
                <a:cs typeface="Times New Roman" pitchFamily="18" charset="0"/>
              </a:rPr>
              <a:t>Диагностика включает:</a:t>
            </a:r>
          </a:p>
          <a:p>
            <a:pPr lvl="0">
              <a:buNone/>
            </a:pPr>
            <a:endParaRPr lang="ru-RU" dirty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251520" y="1124744"/>
            <a:ext cx="8640960" cy="1656184"/>
          </a:xfrm>
          <a:prstGeom prst="horizontalScroll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1950" algn="just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Специфическая клиническая картина заболевания у беременных отсутствует. Чаще всего мы можем распознать иммунизацию по диагностике, после рождения ребенка, либо при развитии  осложнений.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95536" y="5301208"/>
            <a:ext cx="8640960" cy="93610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 пациенток с резус-отрицательной кровью начиная с ранних сроков (6-12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нед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 исследуют кровь на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резус-антитела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и определяют их титр в динамике</a:t>
            </a:r>
            <a:endParaRPr lang="ru-RU" sz="2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Диагностика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1520" y="1484784"/>
            <a:ext cx="4896544" cy="208823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УЗИ на:</a:t>
            </a:r>
          </a:p>
          <a:p>
            <a:pPr indent="361950">
              <a:buFont typeface="Arial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18-20 неделях беременности;</a:t>
            </a:r>
          </a:p>
          <a:p>
            <a:pPr indent="361950">
              <a:buFont typeface="Arial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24-26 неделях беременности;</a:t>
            </a:r>
          </a:p>
          <a:p>
            <a:pPr indent="361950">
              <a:buFont typeface="Arial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30-32 неделях беременности;</a:t>
            </a:r>
          </a:p>
          <a:p>
            <a:pPr indent="361950">
              <a:buFont typeface="Arial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34-36 неделях беременности;</a:t>
            </a:r>
          </a:p>
          <a:p>
            <a:pPr indent="361950">
              <a:buFont typeface="Arial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перед родами.</a:t>
            </a:r>
          </a:p>
          <a:p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http://blog.toyscenter.it/wp-content/uploads/2014/04/shutterstock_1558120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484784"/>
            <a:ext cx="2659224" cy="1772816"/>
          </a:xfrm>
          <a:prstGeom prst="round2DiagRect">
            <a:avLst>
              <a:gd name="adj1" fmla="val 16667"/>
              <a:gd name="adj2" fmla="val 567"/>
            </a:avLst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467544" y="3933056"/>
            <a:ext cx="3744416" cy="122413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Допплерометрическое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исследование плода </a:t>
            </a:r>
          </a:p>
        </p:txBody>
      </p:sp>
      <p:pic>
        <p:nvPicPr>
          <p:cNvPr id="12292" name="Picture 4" descr="http://beremennost.jofo.ru/data/userfiles/479/images/224831-skrinig-3-trimest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933056"/>
            <a:ext cx="3877576" cy="2114450"/>
          </a:xfrm>
          <a:prstGeom prst="round2Diag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7600" b="1" dirty="0">
                <a:latin typeface="Times New Roman" pitchFamily="18" charset="0"/>
                <a:cs typeface="Times New Roman" pitchFamily="18" charset="0"/>
              </a:rPr>
              <a:t>Лечение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7413"/>
            <a:ext cx="8435280" cy="18229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Внутриутробное переливание отмытых эритроцитов плоду.</a:t>
            </a:r>
          </a:p>
          <a:p>
            <a:pPr marL="0" indent="361950"/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Замена крови плоду проводится под ультразвуковым  контролем.</a:t>
            </a:r>
          </a:p>
        </p:txBody>
      </p:sp>
      <p:pic>
        <p:nvPicPr>
          <p:cNvPr id="8194" name="Picture 2" descr="http://lentaregion.ru/wp-content/uploads/2014/11/%D0%B2%D0%BD%D1%83%D1%82%D1%80%D0%B8%D1%83%D1%82%D1%80%D0%BE%D0%B1%D0%BD%D0%BE%D0%B5-%D0%BF%D0%B5%D1%80%D0%B5%D0%BB%D0%B8%D0%B2%D0%B0%D0%BD%D0%B8%D0%B5-%D0%BA%D1%80%D0%BE%D0%B2%D0%B8-%D0%9A%D1%83%D0%B7%D0%B1%D0%B0%D1%81%D1%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3356992"/>
            <a:ext cx="3737620" cy="28750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sz="4200" b="1" dirty="0">
                <a:latin typeface="Times New Roman" pitchFamily="18" charset="0"/>
                <a:cs typeface="Times New Roman" pitchFamily="18" charset="0"/>
              </a:rPr>
              <a:t>После переливания происходит: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уменьшение интенсивности иммунного ответа у матери путем снижения относительного количества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Rh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(+)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эритроцитов;</a:t>
            </a:r>
          </a:p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поддержание гематокрита плода на уровне выше критического;</a:t>
            </a:r>
          </a:p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итог: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пролонгирование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беременности.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6400" b="1" dirty="0">
                <a:latin typeface="Times New Roman" pitchFamily="18" charset="0"/>
                <a:cs typeface="Times New Roman" pitchFamily="18" charset="0"/>
              </a:rPr>
              <a:t>Осложнения: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4906888" cy="4450975"/>
          </a:xfr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гемолитическая болезнь плода и новорожденного;</a:t>
            </a:r>
          </a:p>
          <a:p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анемия, гипотония;</a:t>
            </a:r>
          </a:p>
          <a:p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фетоплацентарная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недостаточность;</a:t>
            </a:r>
          </a:p>
          <a:p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угроза самопроизвольного выкидыша и преждевременных родов; </a:t>
            </a:r>
          </a:p>
          <a:p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преждевременная отслойка плаценты и кровотечения;</a:t>
            </a:r>
          </a:p>
        </p:txBody>
      </p:sp>
      <p:pic>
        <p:nvPicPr>
          <p:cNvPr id="1028" name="Picture 4" descr="http://animalfotos.ru/photo/87/87a239eb7da3f93e71705d3cc6b91b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1412776"/>
            <a:ext cx="2363755" cy="1772816"/>
          </a:xfrm>
          <a:prstGeom prst="rect">
            <a:avLst/>
          </a:prstGeom>
          <a:noFill/>
          <a:ln w="28575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030" name="Picture 6" descr="http://www.rozheniza.ru/images/otslo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573016"/>
            <a:ext cx="2278071" cy="2088232"/>
          </a:xfrm>
          <a:prstGeom prst="rect">
            <a:avLst/>
          </a:prstGeom>
          <a:noFill/>
          <a:ln w="28575">
            <a:solidFill>
              <a:schemeClr val="tx1">
                <a:lumMod val="85000"/>
                <a:lumOff val="15000"/>
              </a:schemeClr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ru-RU" sz="4900" b="1" dirty="0">
                <a:latin typeface="Times New Roman" pitchFamily="18" charset="0"/>
                <a:cs typeface="Times New Roman" pitchFamily="18" charset="0"/>
              </a:rPr>
              <a:t>Профилактика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091765"/>
            <a:ext cx="8229600" cy="440111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Решение проблемы сенсибилизации заключается в своевременном проведении профилактических мероприятий, которые включают: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сохранение первой беременности у женщин с резус-отрицательной кровью;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введения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антирезус-иммуноглобулина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с 28 недели, после родов и любого прерывания беременности.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4CBFF8-C004-4DEE-8310-5750C2F683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83423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</TotalTime>
  <Words>363</Words>
  <Application>Microsoft Office PowerPoint</Application>
  <PresentationFormat>Экран (4:3)</PresentationFormat>
  <Paragraphs>57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Резус-конфликт </vt:lpstr>
      <vt:lpstr>Резус-конфликт - </vt:lpstr>
      <vt:lpstr>Эпидемиология</vt:lpstr>
      <vt:lpstr>Этиология</vt:lpstr>
      <vt:lpstr>Патогенез</vt:lpstr>
      <vt:lpstr>Клиническая картина и диагностика</vt:lpstr>
      <vt:lpstr>Диагностика</vt:lpstr>
      <vt:lpstr>Лечение</vt:lpstr>
      <vt:lpstr>После переливания происходит:</vt:lpstr>
      <vt:lpstr>Осложнения:</vt:lpstr>
      <vt:lpstr>Профилактика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name</dc:creator>
  <cp:lastModifiedBy>Абельман Лолита</cp:lastModifiedBy>
  <cp:revision>22</cp:revision>
  <dcterms:created xsi:type="dcterms:W3CDTF">2016-10-12T16:07:24Z</dcterms:created>
  <dcterms:modified xsi:type="dcterms:W3CDTF">2026-10-05T01:57:38Z</dcterms:modified>
</cp:coreProperties>
</file>