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32"/>
  </p:notesMasterIdLst>
  <p:sldIdLst>
    <p:sldId id="256" r:id="rId2"/>
    <p:sldId id="309" r:id="rId3"/>
    <p:sldId id="257" r:id="rId4"/>
    <p:sldId id="478" r:id="rId5"/>
    <p:sldId id="376" r:id="rId6"/>
    <p:sldId id="377" r:id="rId7"/>
    <p:sldId id="378" r:id="rId8"/>
    <p:sldId id="380" r:id="rId9"/>
    <p:sldId id="284" r:id="rId10"/>
    <p:sldId id="379" r:id="rId11"/>
    <p:sldId id="479" r:id="rId12"/>
    <p:sldId id="399" r:id="rId13"/>
    <p:sldId id="326" r:id="rId14"/>
    <p:sldId id="258" r:id="rId15"/>
    <p:sldId id="383" r:id="rId16"/>
    <p:sldId id="466" r:id="rId17"/>
    <p:sldId id="265" r:id="rId18"/>
    <p:sldId id="266" r:id="rId19"/>
    <p:sldId id="274" r:id="rId20"/>
    <p:sldId id="278" r:id="rId21"/>
    <p:sldId id="327" r:id="rId22"/>
    <p:sldId id="329" r:id="rId23"/>
    <p:sldId id="330" r:id="rId24"/>
    <p:sldId id="331" r:id="rId25"/>
    <p:sldId id="333" r:id="rId26"/>
    <p:sldId id="334" r:id="rId27"/>
    <p:sldId id="318" r:id="rId28"/>
    <p:sldId id="372" r:id="rId29"/>
    <p:sldId id="472" r:id="rId30"/>
    <p:sldId id="260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917A9247-2FD7-45F4-B586-161AFA8FC309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CBB9FA67-6F8A-4672-A739-6B51C87A7C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6144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A9E0E22-D4D9-4C52-9F6D-FC9051070BF4}" type="slidenum">
              <a:rPr lang="ru-RU" sz="1200"/>
              <a:pPr eaLnBrk="1" hangingPunct="1"/>
              <a:t>1</a:t>
            </a:fld>
            <a:endParaRPr lang="ru-RU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707642B-858F-4C13-900D-0B61532FF72F}" type="slidenum">
              <a:rPr lang="ru-RU"/>
              <a:pPr/>
              <a:t>2</a:t>
            </a:fld>
            <a:endParaRPr lang="ru-RU"/>
          </a:p>
        </p:txBody>
      </p:sp>
      <p:sp>
        <p:nvSpPr>
          <p:cNvPr id="378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31888" y="674688"/>
            <a:ext cx="4591050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78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14388C-5BF0-41B0-9839-5D26460CBA27}" type="slidenum">
              <a:rPr lang="ru-RU"/>
              <a:pPr/>
              <a:t>13</a:t>
            </a:fld>
            <a:endParaRPr lang="ru-RU"/>
          </a:p>
        </p:txBody>
      </p:sp>
      <p:sp>
        <p:nvSpPr>
          <p:cNvPr id="552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8713" y="669925"/>
            <a:ext cx="4592637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52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78463" cy="4106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3FAA42C-CE12-4366-BFFC-1840616A974E}" type="slidenum">
              <a:rPr lang="ru-RU"/>
              <a:pPr/>
              <a:t>21</a:t>
            </a:fld>
            <a:endParaRPr lang="ru-RU"/>
          </a:p>
        </p:txBody>
      </p:sp>
      <p:sp>
        <p:nvSpPr>
          <p:cNvPr id="563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8713" y="669925"/>
            <a:ext cx="4592637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63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78463" cy="4106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278F120-433D-46B9-8668-5783F485EA4C}" type="slidenum">
              <a:rPr lang="ru-RU"/>
              <a:pPr/>
              <a:t>22</a:t>
            </a:fld>
            <a:endParaRPr lang="ru-RU"/>
          </a:p>
        </p:txBody>
      </p:sp>
      <p:sp>
        <p:nvSpPr>
          <p:cNvPr id="583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8713" y="669925"/>
            <a:ext cx="4592637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83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78463" cy="4106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265F5A2-AC4E-42D0-9F61-BE74E74AD711}" type="slidenum">
              <a:rPr lang="ru-RU"/>
              <a:pPr/>
              <a:t>23</a:t>
            </a:fld>
            <a:endParaRPr lang="ru-RU"/>
          </a:p>
        </p:txBody>
      </p:sp>
      <p:sp>
        <p:nvSpPr>
          <p:cNvPr id="593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8713" y="669925"/>
            <a:ext cx="4592637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93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78463" cy="4106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943ED67-9494-472B-BA96-351899EB17DD}" type="slidenum">
              <a:rPr lang="ru-RU"/>
              <a:pPr/>
              <a:t>24</a:t>
            </a:fld>
            <a:endParaRPr lang="ru-RU"/>
          </a:p>
        </p:txBody>
      </p:sp>
      <p:sp>
        <p:nvSpPr>
          <p:cNvPr id="604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8713" y="669925"/>
            <a:ext cx="4592637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04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78463" cy="4106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A2DA77F-C65D-45E0-B4D0-727EEA24933B}" type="slidenum">
              <a:rPr lang="ru-RU"/>
              <a:pPr/>
              <a:t>25</a:t>
            </a:fld>
            <a:endParaRPr lang="ru-RU"/>
          </a:p>
        </p:txBody>
      </p:sp>
      <p:sp>
        <p:nvSpPr>
          <p:cNvPr id="624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8713" y="669925"/>
            <a:ext cx="4592637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24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78463" cy="4106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A1FCFF3-D3C7-416D-ADF5-CB98A8024FAD}" type="slidenum">
              <a:rPr lang="ru-RU"/>
              <a:pPr/>
              <a:t>26</a:t>
            </a:fld>
            <a:endParaRPr lang="ru-RU"/>
          </a:p>
        </p:txBody>
      </p:sp>
      <p:sp>
        <p:nvSpPr>
          <p:cNvPr id="634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8713" y="669925"/>
            <a:ext cx="4592637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34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78463" cy="4106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514535B-3A18-40F4-A08C-590267B8CC2A}" type="slidenum">
              <a:rPr lang="ru-RU"/>
              <a:pPr/>
              <a:t>27</a:t>
            </a:fld>
            <a:endParaRPr lang="ru-RU"/>
          </a:p>
        </p:txBody>
      </p:sp>
      <p:sp>
        <p:nvSpPr>
          <p:cNvPr id="471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30300" y="673100"/>
            <a:ext cx="4592638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71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1638" cy="4111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79867CD-CD09-0EEC-D165-96584688B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22" y="64008"/>
            <a:ext cx="9011412" cy="5120639"/>
          </a:xfrm>
        </p:spPr>
        <p:txBody>
          <a:bodyPr>
            <a:normAutofit/>
          </a:bodyPr>
          <a:lstStyle>
            <a:lvl1pPr>
              <a:defRPr sz="825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5D245-B564-481D-A323-F73C5BCA8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6102" y="5360878"/>
            <a:ext cx="7527798" cy="566928"/>
          </a:xfrm>
        </p:spPr>
        <p:txBody>
          <a:bodyPr anchor="b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422A5-3076-413B-84CB-ED3BA417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72EE-51B3-4C0C-A460-4684AB07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67C68-40D5-477E-9DBC-C28FD4B1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554BB2-82DA-4AF0-B10C-46254493DBC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1F8589-B640-4540-D0AD-2B0461CD3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540854" y="5749927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6826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EE2F5-9D3C-4BE7-9AD5-335B31CF2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102" y="1090246"/>
            <a:ext cx="8130470" cy="79051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98C4F-4BF6-47CF-ABEE-2B12748C4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6102" y="1880756"/>
            <a:ext cx="8130470" cy="45581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1AB30-CD74-471D-9FA6-ADC0C901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39070-70D2-4DD1-A439-155343FE2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137C4-F19E-4521-8DCB-4E0CF9CA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554BB2-82DA-4AF0-B10C-46254493DBC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144482-F463-E942-01AE-69DF54F41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205868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1043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5886" y="4676177"/>
            <a:ext cx="8126729" cy="1319510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4050" dirty="0"/>
            </a:lvl1pPr>
          </a:lstStyle>
          <a:p>
            <a:pPr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5886" y="6065134"/>
            <a:ext cx="8126729" cy="373766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spcBef>
                <a:spcPts val="0"/>
              </a:spcBef>
              <a:buNone/>
              <a:defRPr lang="en-US" sz="1500" dirty="0"/>
            </a:lvl1pPr>
          </a:lstStyle>
          <a:p>
            <a:pPr lvl="0"/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1"/>
            <a:ext cx="9143999" cy="446782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765164-0D02-5316-1845-119CB0111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5715000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FA2081-8ED6-0719-D0B6-2818D601933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51F47A-9B8B-A343-2C56-110E21331A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259CCC4-FA9E-2074-3142-5EBA62F91B2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DA554BB2-82DA-4AF0-B10C-46254493DBC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53376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84792" y="1411359"/>
            <a:ext cx="2802008" cy="284556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2700" dirty="0"/>
            </a:lvl1pPr>
          </a:lstStyle>
          <a:p>
            <a:pPr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84792" y="4403039"/>
            <a:ext cx="2797436" cy="112312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200" dirty="0"/>
            </a:lvl1pPr>
          </a:lstStyle>
          <a:p>
            <a:pPr lvl="0"/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5713339" cy="6858000"/>
          </a:xfrm>
          <a:custGeom>
            <a:avLst/>
            <a:gdLst>
              <a:gd name="connsiteX0" fmla="*/ 0 w 7195675"/>
              <a:gd name="connsiteY0" fmla="*/ 0 h 6858000"/>
              <a:gd name="connsiteX1" fmla="*/ 7195675 w 7195675"/>
              <a:gd name="connsiteY1" fmla="*/ 0 h 6858000"/>
              <a:gd name="connsiteX2" fmla="*/ 7195675 w 7195675"/>
              <a:gd name="connsiteY2" fmla="*/ 6858000 h 6858000"/>
              <a:gd name="connsiteX3" fmla="*/ 0 w 71956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DF8C2BF2-38FB-0598-A4BE-DD111229A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84791" y="6438900"/>
            <a:ext cx="1285726" cy="4191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5A41BBAF-5441-8512-B575-2EB961DD48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7238172" y="6438900"/>
            <a:ext cx="648528" cy="4191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89401810-4A83-D1CF-00A6-76F622C71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92823" y="6438900"/>
            <a:ext cx="451077" cy="419100"/>
          </a:xfrm>
        </p:spPr>
        <p:txBody>
          <a:bodyPr/>
          <a:lstStyle/>
          <a:p>
            <a:pPr>
              <a:defRPr/>
            </a:pPr>
            <a:fld id="{DA554BB2-82DA-4AF0-B10C-46254493DBC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1975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1A7175-8061-E7CC-68E4-2B3CECB6C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6102" y="1090244"/>
            <a:ext cx="7527798" cy="5159257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94542-CAEF-4D6C-BE6A-BC100F059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8851-4DCC-447C-828A-5F7E66F76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BDE40-8468-4051-9703-B751608A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DA554BB2-82DA-4AF0-B10C-46254493DBC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6A5A591-C2D3-D6A3-432F-2C1371951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205868"/>
            <a:ext cx="603146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99912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B916BDA-9E36-8180-7EBC-AC2A35C79F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8205" y="1088703"/>
            <a:ext cx="6359304" cy="1395553"/>
          </a:xfrm>
        </p:spPr>
        <p:txBody>
          <a:bodyPr anchor="t">
            <a:normAutofit/>
          </a:bodyPr>
          <a:lstStyle>
            <a:lvl1pPr>
              <a:defRPr sz="27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92AF672E-4752-50B9-9301-C8042FD003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2523" y="2484255"/>
            <a:ext cx="6350669" cy="3539514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+mj-lt"/>
              <a:buAutoNum type="arabicPeriod"/>
              <a:defRPr sz="1500"/>
            </a:lvl1pPr>
            <a:lvl2pPr marL="514350" indent="-342900">
              <a:lnSpc>
                <a:spcPct val="100000"/>
              </a:lnSpc>
              <a:buFont typeface="+mj-lt"/>
              <a:buAutoNum type="arabicPeriod"/>
              <a:defRPr sz="1500"/>
            </a:lvl2pPr>
            <a:lvl3pPr marL="600075" indent="-257175">
              <a:lnSpc>
                <a:spcPct val="100000"/>
              </a:lnSpc>
              <a:buFont typeface="+mj-lt"/>
              <a:buAutoNum type="arabicPeriod"/>
              <a:defRPr sz="1500"/>
            </a:lvl3pPr>
            <a:lvl4pPr marL="771525" indent="-257175">
              <a:lnSpc>
                <a:spcPct val="100000"/>
              </a:lnSpc>
              <a:buFont typeface="+mj-lt"/>
              <a:buAutoNum type="arabicPeriod"/>
              <a:defRPr sz="1500"/>
            </a:lvl4pPr>
            <a:lvl5pPr marL="942975" indent="-257175">
              <a:lnSpc>
                <a:spcPct val="100000"/>
              </a:lnSpc>
              <a:buFont typeface="+mj-lt"/>
              <a:buAutoNum type="arabicPeriod"/>
              <a:defRPr sz="15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554BB2-82DA-4AF0-B10C-46254493DBC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65070F-FB67-7572-2807-986A25537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206128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0890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6102" y="1088136"/>
            <a:ext cx="4312044" cy="155448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6102" y="2651760"/>
            <a:ext cx="4312044" cy="3694176"/>
          </a:xfrm>
        </p:spPr>
        <p:txBody>
          <a:bodyPr>
            <a:normAutofit/>
          </a:bodyPr>
          <a:lstStyle>
            <a:lvl1pPr marL="257175" indent="-257175">
              <a:lnSpc>
                <a:spcPct val="100000"/>
              </a:lnSpc>
              <a:buFont typeface="System Font Regular"/>
              <a:buChar char="-"/>
              <a:defRPr sz="1500"/>
            </a:lvl1pPr>
            <a:lvl2pPr>
              <a:lnSpc>
                <a:spcPct val="100000"/>
              </a:lnSpc>
              <a:defRPr sz="1500"/>
            </a:lvl2pPr>
            <a:lvl3pPr>
              <a:lnSpc>
                <a:spcPct val="100000"/>
              </a:lnSpc>
              <a:defRPr sz="1500"/>
            </a:lvl3pPr>
            <a:lvl4pPr>
              <a:lnSpc>
                <a:spcPct val="100000"/>
              </a:lnSpc>
              <a:defRPr sz="1500"/>
            </a:lvl4pPr>
            <a:lvl5pPr>
              <a:lnSpc>
                <a:spcPct val="100000"/>
              </a:lnSpc>
              <a:defRPr sz="15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8205" y="6438900"/>
            <a:ext cx="2936553" cy="4191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54758" y="6438900"/>
            <a:ext cx="844590" cy="4191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99348" y="6438900"/>
            <a:ext cx="528798" cy="419100"/>
          </a:xfrm>
        </p:spPr>
        <p:txBody>
          <a:bodyPr/>
          <a:lstStyle/>
          <a:p>
            <a:pPr>
              <a:defRPr/>
            </a:pPr>
            <a:fld id="{DA554BB2-82DA-4AF0-B10C-46254493DBC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E4B52E79-E470-1B1A-EADF-94DA7253B32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486400" y="0"/>
            <a:ext cx="36576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C1AE97-7274-F222-2135-C3524958A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206128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1815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758" y="1114856"/>
            <a:ext cx="2942591" cy="4083580"/>
          </a:xfrm>
        </p:spPr>
        <p:txBody>
          <a:bodyPr anchor="t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70959" y="1115290"/>
            <a:ext cx="4357285" cy="517121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200"/>
            </a:lvl1pPr>
            <a:lvl2pPr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554BB2-82DA-4AF0-B10C-46254493DBC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954F329-E63B-9F25-4E06-2E98A6453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206128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5377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776" y="1114655"/>
            <a:ext cx="2078495" cy="3675552"/>
          </a:xfrm>
        </p:spPr>
        <p:txBody>
          <a:bodyPr anchor="t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00900" y="1129145"/>
            <a:ext cx="5845673" cy="515735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200"/>
            </a:lvl1pPr>
            <a:lvl2pPr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554BB2-82DA-4AF0-B10C-46254493DBC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47F2C9-46DC-B902-E883-CE0360E6D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206128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0511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9341" y="1111101"/>
            <a:ext cx="4754559" cy="1143000"/>
          </a:xfrm>
        </p:spPr>
        <p:txBody>
          <a:bodyPr anchor="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6FB7CB50-241E-E6B6-1C0E-1B5466B1477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144" y="0"/>
            <a:ext cx="33799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A1C94DDD-A7D7-1407-F63C-F296AB4542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589340" y="2402887"/>
            <a:ext cx="4754561" cy="388361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200"/>
            </a:lvl1pPr>
            <a:lvl2pPr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3871FB-7459-8C2E-BA80-AD31AE855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8531710" y="1206128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04282-04A3-1CE1-50A4-AF83D0D40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9341" y="6438900"/>
            <a:ext cx="3581177" cy="4191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CA12AEFE-D7DE-804A-807C-704D5B34E13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7238172" y="6438900"/>
            <a:ext cx="648528" cy="4191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C293909-C7AB-A707-F48B-6007FE725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92823" y="6438900"/>
            <a:ext cx="451077" cy="419100"/>
          </a:xfrm>
        </p:spPr>
        <p:txBody>
          <a:bodyPr/>
          <a:lstStyle/>
          <a:p>
            <a:pPr>
              <a:defRPr/>
            </a:pPr>
            <a:fld id="{DA554BB2-82DA-4AF0-B10C-46254493DBC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0288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2744" y="1112104"/>
            <a:ext cx="5491211" cy="932688"/>
          </a:xfrm>
        </p:spPr>
        <p:txBody>
          <a:bodyPr anchor="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5189CF27-6D02-DB0D-F5D1-1535F147916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" y="0"/>
            <a:ext cx="264482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6373ED08-D584-FD0F-C5B0-EF4E07A0D89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2832056" y="2187258"/>
            <a:ext cx="5511845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200"/>
            </a:lvl1pPr>
            <a:lvl2pPr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D906524-8E7E-05A8-4F9E-A2C39750A3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8531710" y="1206128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56971-28FA-FA33-0A85-0B851EA7A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32057" y="6438900"/>
            <a:ext cx="4338461" cy="4191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F04B437D-29C2-D3ED-BEFA-E1F868B0FB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7238172" y="6438900"/>
            <a:ext cx="648528" cy="4191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0EB108D-6128-5356-6097-7D1D10551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92823" y="6438900"/>
            <a:ext cx="451077" cy="419100"/>
          </a:xfrm>
        </p:spPr>
        <p:txBody>
          <a:bodyPr/>
          <a:lstStyle/>
          <a:p>
            <a:pPr>
              <a:defRPr/>
            </a:pPr>
            <a:fld id="{DA554BB2-82DA-4AF0-B10C-46254493DBC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6407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046" y="1112104"/>
            <a:ext cx="5507673" cy="932688"/>
          </a:xfrm>
        </p:spPr>
        <p:txBody>
          <a:bodyPr anchor="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0045" y="2187258"/>
            <a:ext cx="5507674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200"/>
            </a:lvl1pPr>
            <a:lvl2pPr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D039FC6-F740-7D02-FD07-5B1B076DC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206128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66571-786A-B2D2-4FC3-C22E71C24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0045" y="6438900"/>
            <a:ext cx="4334291" cy="4191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324A0C0-9CB0-6208-0780-67E3C7F2C02C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221991" y="6438900"/>
            <a:ext cx="648528" cy="4191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7421E2-5EEC-7791-DBEE-600FF5170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76642" y="6438900"/>
            <a:ext cx="451077" cy="419100"/>
          </a:xfrm>
        </p:spPr>
        <p:txBody>
          <a:bodyPr/>
          <a:lstStyle/>
          <a:p>
            <a:pPr>
              <a:defRPr/>
            </a:pPr>
            <a:fld id="{DA554BB2-82DA-4AF0-B10C-46254493DBC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61964118-5CFA-FFA8-E19F-A107D63DDC0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99170" y="0"/>
            <a:ext cx="264482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8504627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050" y="1115737"/>
            <a:ext cx="3553937" cy="1288169"/>
          </a:xfrm>
        </p:spPr>
        <p:txBody>
          <a:bodyPr anchor="t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6144" y="2552124"/>
            <a:ext cx="3553838" cy="373437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84581EB-7A5A-925D-6E20-5C04A0EAA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206128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84EA123-AEAB-8F33-C22D-31F9F11A9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6050" y="6438900"/>
            <a:ext cx="2380549" cy="4191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AA2FCA56-AA13-81B1-1707-7A5D7557B5F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264254" y="6438900"/>
            <a:ext cx="648528" cy="4191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358A8E3-C7AA-9216-35FD-FE820598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18905" y="6438900"/>
            <a:ext cx="451077" cy="419100"/>
          </a:xfrm>
        </p:spPr>
        <p:txBody>
          <a:bodyPr/>
          <a:lstStyle/>
          <a:p>
            <a:pPr>
              <a:defRPr/>
            </a:pPr>
            <a:fld id="{DA554BB2-82DA-4AF0-B10C-46254493DBC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72000" y="0"/>
            <a:ext cx="45720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515605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797" y="1111102"/>
            <a:ext cx="2860384" cy="1493863"/>
          </a:xfrm>
        </p:spPr>
        <p:txBody>
          <a:bodyPr anchor="t">
            <a:no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3798" y="2700671"/>
            <a:ext cx="2860385" cy="358583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A796DD-1556-39E2-B5E4-90C1C2459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206128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13B13-BCC2-B853-769C-4BC6A57D7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3797" y="6438900"/>
            <a:ext cx="1687001" cy="4191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9915D6C-CE56-12D3-C15C-C56B3EFEAFE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578453" y="6438900"/>
            <a:ext cx="648528" cy="4191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C3F576B-887C-7B84-0990-9143EA6C6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33104" y="6438900"/>
            <a:ext cx="451077" cy="419100"/>
          </a:xfrm>
        </p:spPr>
        <p:txBody>
          <a:bodyPr/>
          <a:lstStyle/>
          <a:p>
            <a:pPr>
              <a:defRPr/>
            </a:pPr>
            <a:fld id="{DA554BB2-82DA-4AF0-B10C-46254493DBC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894174" y="0"/>
            <a:ext cx="5249826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8737476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5ACA1F-D859-596B-9F50-F1E9A2654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5920656" y="1112432"/>
            <a:ext cx="2423245" cy="1858941"/>
          </a:xfrm>
        </p:spPr>
        <p:txBody>
          <a:bodyPr anchor="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2A43D9F3-C10E-5B48-BB59-16A8600BD36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144" y="0"/>
            <a:ext cx="5611333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2E10F120-2F5B-B2FD-DB40-683E6176C3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925960" y="3133255"/>
            <a:ext cx="2417940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171450" indent="0">
              <a:lnSpc>
                <a:spcPct val="100000"/>
              </a:lnSpc>
              <a:buNone/>
              <a:defRPr lang="en-US" dirty="0"/>
            </a:lvl2pPr>
            <a:lvl3pPr marL="342900" indent="0">
              <a:lnSpc>
                <a:spcPct val="100000"/>
              </a:lnSpc>
              <a:buNone/>
              <a:defRPr lang="en-US" dirty="0"/>
            </a:lvl3pPr>
            <a:lvl4pPr marL="514350" indent="0">
              <a:lnSpc>
                <a:spcPct val="100000"/>
              </a:lnSpc>
              <a:buNone/>
              <a:defRPr lang="en-US" dirty="0"/>
            </a:lvl4pPr>
            <a:lvl5pPr marL="6858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9A12B08-97E1-66BD-9B69-377E28512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8531710" y="1206128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EACEEC7-E0DC-ABF5-188B-5636A17BD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20655" y="6438900"/>
            <a:ext cx="1249862" cy="4191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D0A24C6D-468E-EAE9-2363-772EA5E51DD0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7238172" y="6438900"/>
            <a:ext cx="648528" cy="4191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4C85811-EF51-7552-5F12-17748D280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92823" y="6438900"/>
            <a:ext cx="451077" cy="419100"/>
          </a:xfrm>
        </p:spPr>
        <p:txBody>
          <a:bodyPr/>
          <a:lstStyle/>
          <a:p>
            <a:pPr>
              <a:defRPr/>
            </a:pPr>
            <a:fld id="{DA554BB2-82DA-4AF0-B10C-46254493DBC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0237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493" y="3987803"/>
            <a:ext cx="2283716" cy="2309785"/>
          </a:xfrm>
        </p:spPr>
        <p:txBody>
          <a:bodyPr anchor="t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1"/>
            <a:ext cx="9144000" cy="3443331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191952" y="3987803"/>
            <a:ext cx="5595022" cy="2309785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171450" indent="0">
              <a:lnSpc>
                <a:spcPct val="100000"/>
              </a:lnSpc>
              <a:buNone/>
              <a:defRPr lang="en-US" dirty="0"/>
            </a:lvl2pPr>
            <a:lvl3pPr marL="342900" indent="0">
              <a:lnSpc>
                <a:spcPct val="100000"/>
              </a:lnSpc>
              <a:buNone/>
              <a:defRPr lang="en-US" dirty="0"/>
            </a:lvl3pPr>
            <a:lvl4pPr marL="514350" indent="0">
              <a:lnSpc>
                <a:spcPct val="100000"/>
              </a:lnSpc>
              <a:buNone/>
              <a:defRPr lang="en-US" dirty="0"/>
            </a:lvl4pPr>
            <a:lvl5pPr marL="6858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C699AE1-DA01-C4DA-C5BE-8DD9BE13F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4115092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73F0BC-3C5E-8E58-AFDC-804E1C1C761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6E5C888-EE74-5D59-47AA-40A53F60011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794CA46-7ABA-FF39-20BD-C83B4F6D957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DA554BB2-82DA-4AF0-B10C-46254493DBC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35671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85BA164-9326-7934-95DF-A6AAB3F42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205" y="1120990"/>
            <a:ext cx="7857990" cy="969264"/>
          </a:xfrm>
        </p:spPr>
        <p:txBody>
          <a:bodyPr anchor="t">
            <a:no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2286008"/>
            <a:ext cx="4572000" cy="4571992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018809" y="2286008"/>
            <a:ext cx="3657386" cy="400049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B0BF8A-7D94-1C82-F661-F1B7A93A4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206128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88C72B-1D4E-3882-C750-7F965F6E7BC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018809" y="6438900"/>
            <a:ext cx="2219363" cy="4191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FA71-0863-B2C8-8E42-C0A1F133DC6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6C2E8-E8FC-5DC8-863C-CF7823CD4AE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DA554BB2-82DA-4AF0-B10C-46254493DBC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5199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243CE06-05E5-2B64-1E1C-8F81B788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206" y="1122201"/>
            <a:ext cx="2772644" cy="1505157"/>
          </a:xfrm>
        </p:spPr>
        <p:txBody>
          <a:bodyPr anchor="t">
            <a:no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ADE1102-BF4C-FC7C-22F6-B8453DE3B1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85826" y="2840182"/>
            <a:ext cx="2705024" cy="3446317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6C8ACD7F-7B34-5741-6323-6829CFDA10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35255" y="1122201"/>
            <a:ext cx="4951718" cy="516429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554BB2-82DA-4AF0-B10C-46254493DBC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1322A97-1C32-A52E-951B-60B114B30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206128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78606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9AD5248-C0E5-8356-EB8F-904EDDA5F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478" y="4757193"/>
            <a:ext cx="4858422" cy="1126554"/>
          </a:xfrm>
        </p:spPr>
        <p:txBody>
          <a:bodyPr anchor="b">
            <a:normAutofit/>
          </a:bodyPr>
          <a:lstStyle>
            <a:lvl1pPr algn="r">
              <a:defRPr sz="1500" b="0" cap="none" baseline="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5F5F1C4-3BA4-0163-6A5F-9D95D58C7EA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722" y="64008"/>
            <a:ext cx="9020556" cy="4600592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 sz="232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DA554BB2-82DA-4AF0-B10C-46254493DBC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84DB20-94E7-1E79-B65B-67C6158DB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540854" y="5715000"/>
            <a:ext cx="603146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0226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-1286261"/>
            <a:ext cx="7989570" cy="113385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16102" y="1039095"/>
            <a:ext cx="7063740" cy="507006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4500" b="1"/>
            </a:lvl1pPr>
            <a:lvl2pPr marL="171450" indent="0">
              <a:lnSpc>
                <a:spcPct val="90000"/>
              </a:lnSpc>
              <a:buNone/>
              <a:defRPr sz="4500" b="1"/>
            </a:lvl2pPr>
            <a:lvl3pPr marL="342900" indent="0">
              <a:lnSpc>
                <a:spcPct val="90000"/>
              </a:lnSpc>
              <a:buNone/>
              <a:defRPr sz="4500" b="1"/>
            </a:lvl3pPr>
            <a:lvl4pPr marL="514350" indent="0">
              <a:lnSpc>
                <a:spcPct val="90000"/>
              </a:lnSpc>
              <a:buNone/>
              <a:defRPr sz="4500" b="1"/>
            </a:lvl4pPr>
            <a:lvl5pPr marL="685800" indent="0">
              <a:lnSpc>
                <a:spcPct val="90000"/>
              </a:lnSpc>
              <a:buNone/>
              <a:defRPr sz="4500" b="1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554BB2-82DA-4AF0-B10C-46254493DBC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7F2505C-CAED-34DC-7CD1-C57ADBBF9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206128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92999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9">
            <a:extLst>
              <a:ext uri="{FF2B5EF4-FFF2-40B4-BE49-F238E27FC236}">
                <a16:creationId xmlns:a16="http://schemas.microsoft.com/office/drawing/2014/main" id="{873E5EF9-EDC5-CB2D-000A-85BB4DB582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0100" y="5418361"/>
            <a:ext cx="7543800" cy="466345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1500" b="0" cap="none" baseline="0"/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D1FFC6-C597-BE81-1790-A08954F44C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1438" y="63500"/>
            <a:ext cx="8983266" cy="5080000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defRPr sz="6000" b="1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554BB2-82DA-4AF0-B10C-46254493DBC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2949BEA-90AC-BE5F-28A7-80D65BD19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540854" y="5715292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35130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F7AE-3892-4896-8C15-7A35A41EF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102" y="1119132"/>
            <a:ext cx="7417550" cy="1204593"/>
          </a:xfrm>
        </p:spPr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D9A26-86F1-4817-B243-4DE63B4F1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1639" y="2440568"/>
            <a:ext cx="3631129" cy="380128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54BF9B-EA16-48C8-96B9-7A66051BE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2440569"/>
            <a:ext cx="3604502" cy="380128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29E05-3F6C-40BF-9324-118588B6C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E2D9F-1FCE-4A1C-996E-DB05777A8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9BE013-C5C0-4CBD-982E-36F037F73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554BB2-82DA-4AF0-B10C-46254493DBC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20CA7A-449A-6AC2-BFC5-17AF5007E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206128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8990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ED885-5FE5-4407-BE4D-FAD01C40A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206" y="1115329"/>
            <a:ext cx="7462091" cy="838856"/>
          </a:xfrm>
        </p:spPr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22A77-C134-4857-83E5-51217D3C2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9067" y="1923190"/>
            <a:ext cx="3612356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350" b="1" cap="all" spc="75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10AFC6-F407-4F35-BD37-B32F9B4036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61612" y="1923190"/>
            <a:ext cx="3618685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350" b="1" cap="all" spc="75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ECBFE-C62C-471B-BFE4-1272EAC34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9067" y="2825792"/>
            <a:ext cx="3612356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8D60D5-0F83-46CB-92F3-849FC08E6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61612" y="2825792"/>
            <a:ext cx="3618685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40A80D-4CCB-4899-9E1D-A5967F4E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5AE694-5CA0-48DA-90D3-EC42BD1D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753A9D-469A-4ED9-99A1-7E4B115F8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554BB2-82DA-4AF0-B10C-46254493DBC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A35A86-E7F6-6593-119D-A6DC85581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206128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11118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7C91E-0A11-4E5D-9B8D-5316E73A2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102" y="1104100"/>
            <a:ext cx="7442073" cy="1294228"/>
          </a:xfrm>
        </p:spPr>
        <p:txBody>
          <a:bodyPr>
            <a:normAutofit/>
          </a:bodyPr>
          <a:lstStyle>
            <a:lvl1pPr>
              <a:defRPr sz="2700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E36922-9A4C-453D-9B70-0C3A7028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B8A8D1-71AD-4F9F-B393-9EED83FE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AAEF2-65DC-4E28-9AA4-5115ACB07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554BB2-82DA-4AF0-B10C-46254493DBC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8CF7AFD-0570-B046-A2C2-3EFA87354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206128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27963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554BB2-82DA-4AF0-B10C-46254493DBC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6966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102" y="1088136"/>
            <a:ext cx="7970871" cy="2084551"/>
          </a:xfrm>
        </p:spPr>
        <p:txBody>
          <a:bodyPr anchor="t" anchorCtr="0">
            <a:noAutofit/>
          </a:bodyPr>
          <a:lstStyle>
            <a:lvl1pPr>
              <a:defRPr sz="4500" cap="all" baseline="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419A5DD2-B3B3-D9BF-1A71-B20742D142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6101" y="3276600"/>
            <a:ext cx="7970872" cy="31623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1pPr>
            <a:lvl2pPr marL="17145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2pPr>
            <a:lvl3pPr marL="3429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3pPr>
            <a:lvl4pPr marL="51435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4pPr>
            <a:lvl5pPr marL="6858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554BB2-82DA-4AF0-B10C-46254493DBC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DCA1022-3377-EB7D-8261-EDD841636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206128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71130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103" y="1088136"/>
            <a:ext cx="6323075" cy="1842020"/>
          </a:xfrm>
        </p:spPr>
        <p:txBody>
          <a:bodyPr anchor="t" anchorCtr="0">
            <a:noAutofit/>
          </a:bodyPr>
          <a:lstStyle>
            <a:lvl1pPr>
              <a:defRPr sz="4500" cap="all" baseline="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C06F55DC-E754-4B2B-C0AE-962C82565D0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7910" y="4246692"/>
            <a:ext cx="6322979" cy="160800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500">
                <a:solidFill>
                  <a:schemeClr val="tx1"/>
                </a:solidFill>
              </a:defRPr>
            </a:lvl1pPr>
            <a:lvl2pPr marL="171450" indent="0">
              <a:lnSpc>
                <a:spcPct val="100000"/>
              </a:lnSpc>
              <a:buNone/>
              <a:defRPr sz="1500">
                <a:solidFill>
                  <a:schemeClr val="tx1"/>
                </a:solidFill>
              </a:defRPr>
            </a:lvl2pPr>
            <a:lvl3pPr marL="342900" indent="0">
              <a:lnSpc>
                <a:spcPct val="100000"/>
              </a:lnSpc>
              <a:buNone/>
              <a:defRPr sz="1500">
                <a:solidFill>
                  <a:schemeClr val="tx1"/>
                </a:solidFill>
              </a:defRPr>
            </a:lvl3pPr>
            <a:lvl4pPr marL="514350" indent="0">
              <a:lnSpc>
                <a:spcPct val="100000"/>
              </a:lnSpc>
              <a:buNone/>
              <a:defRPr sz="1500">
                <a:solidFill>
                  <a:schemeClr val="tx1"/>
                </a:solidFill>
              </a:defRPr>
            </a:lvl4pPr>
            <a:lvl5pPr marL="685800" indent="0">
              <a:lnSpc>
                <a:spcPct val="100000"/>
              </a:lnSpc>
              <a:buNone/>
              <a:defRPr sz="1500"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554BB2-82DA-4AF0-B10C-46254493DBC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829929-F774-AF4E-F1BE-2DA3C43D0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206128"/>
            <a:ext cx="603146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63754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8009FD-E593-44FB-8AC0-AD3DD7859FF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17411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42900"/>
            <a:ext cx="7772400" cy="11049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838200" y="1752600"/>
            <a:ext cx="77724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A79D85-2E4E-4D29-8790-0972A6D788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50814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6B8C19-1344-437F-B695-36E28F4909D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52073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4094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FE4AB8-A65C-4F6C-B5D0-2232E721FA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330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4438DC-3CEE-4170-9B1C-BAC05CD8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102" y="1090245"/>
            <a:ext cx="7442073" cy="9359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19D24-DCBE-47F9-8B85-8A118B02B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6102" y="2119746"/>
            <a:ext cx="7442073" cy="41667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D5844-8163-4D82-BEFC-BC2D8D511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16102" y="6438900"/>
            <a:ext cx="6422070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675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F5788-BDCE-49E2-80AE-31C739C6A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38172" y="6438900"/>
            <a:ext cx="648528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675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98A50-C435-4220-82C6-C8D62A7C9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92823" y="6438900"/>
            <a:ext cx="451077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675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554BB2-82DA-4AF0-B10C-46254493DBC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258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  <p:sldLayoutId id="2147483827" r:id="rId19"/>
    <p:sldLayoutId id="2147483828" r:id="rId20"/>
    <p:sldLayoutId id="2147483829" r:id="rId21"/>
    <p:sldLayoutId id="2147483830" r:id="rId22"/>
    <p:sldLayoutId id="2147483831" r:id="rId23"/>
    <p:sldLayoutId id="2147483832" r:id="rId24"/>
    <p:sldLayoutId id="2147483833" r:id="rId25"/>
    <p:sldLayoutId id="2147483834" r:id="rId26"/>
    <p:sldLayoutId id="2147483835" r:id="rId27"/>
    <p:sldLayoutId id="2147483836" r:id="rId28"/>
    <p:sldLayoutId id="2147483837" r:id="rId29"/>
    <p:sldLayoutId id="2147483838" r:id="rId30"/>
    <p:sldLayoutId id="2147483839" r:id="rId31"/>
    <p:sldLayoutId id="2147483840" r:id="rId32"/>
  </p:sldLayoutIdLst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27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77190" indent="-171450" algn="l" defTabSz="6858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71450" algn="l" defTabSz="6858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754380" indent="-171450" algn="l" defTabSz="6858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60120" indent="-171450" algn="l" defTabSz="6858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744">
          <p15:clr>
            <a:srgbClr val="F26B43"/>
          </p15:clr>
        </p15:guide>
        <p15:guide id="6">
          <p15:clr>
            <a:srgbClr val="F26B43"/>
          </p15:clr>
        </p15:guide>
        <p15:guide id="8" pos="6936">
          <p15:clr>
            <a:srgbClr val="F26B43"/>
          </p15:clr>
        </p15:guide>
        <p15:guide id="10" orient="horz" pos="720">
          <p15:clr>
            <a:srgbClr val="F26B43"/>
          </p15:clr>
        </p15:guide>
        <p15:guide id="14" pos="6624">
          <p15:clr>
            <a:srgbClr val="F26B43"/>
          </p15:clr>
        </p15:guide>
        <p15:guide id="22" orient="horz" pos="360">
          <p15:clr>
            <a:srgbClr val="F26B43"/>
          </p15:clr>
        </p15:guide>
        <p15:guide id="23" orient="horz" pos="3960">
          <p15:clr>
            <a:srgbClr val="F26B43"/>
          </p15:clr>
        </p15:guide>
        <p15:guide id="24" orient="horz" pos="2160">
          <p15:clr>
            <a:srgbClr val="F26B43"/>
          </p15:clr>
        </p15:guide>
        <p15:guide id="25" pos="7680">
          <p15:clr>
            <a:srgbClr val="F26B43"/>
          </p15:clr>
        </p15:guide>
        <p15:guide id="26" pos="3840">
          <p15:clr>
            <a:srgbClr val="F26B43"/>
          </p15:clr>
        </p15:guide>
        <p15:guide id="27" pos="6168">
          <p15:clr>
            <a:srgbClr val="F26B43"/>
          </p15:clr>
        </p15:guide>
        <p15:guide id="28" pos="672">
          <p15:clr>
            <a:srgbClr val="F26B43"/>
          </p15:clr>
        </p15:guide>
        <p15:guide id="29" pos="7008">
          <p15:clr>
            <a:srgbClr val="F26B43"/>
          </p15:clr>
        </p15:guide>
        <p15:guide id="30" orient="horz" pos="4056">
          <p15:clr>
            <a:srgbClr val="F26B43"/>
          </p15:clr>
        </p15:guide>
        <p15:guide id="31" orient="horz" pos="3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2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7584" y="810894"/>
            <a:ext cx="7772400" cy="1033931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6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Раны</a:t>
            </a:r>
          </a:p>
        </p:txBody>
      </p:sp>
      <p:sp>
        <p:nvSpPr>
          <p:cNvPr id="4" name="Rectangle 3"/>
          <p:cNvSpPr>
            <a:spLocks noGrp="1" noChangeArrowheads="1"/>
          </p:cNvSpPr>
          <p:nvPr/>
        </p:nvSpPr>
        <p:spPr bwMode="auto">
          <a:xfrm>
            <a:off x="3923928" y="4509120"/>
            <a:ext cx="4896544" cy="1537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None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eaLnBrk="1" hangingPunct="1">
              <a:defRPr/>
            </a:pPr>
            <a:r>
              <a:rPr lang="ru-RU" altLang="ru-RU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презентацию выполнили студенты КГБПОУ ММТ 213 группы </a:t>
            </a:r>
          </a:p>
          <a:p>
            <a:pPr eaLnBrk="1" hangingPunct="1">
              <a:defRPr/>
            </a:pPr>
            <a:r>
              <a:rPr lang="ru-RU" alt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Батраченко</a:t>
            </a:r>
            <a:r>
              <a:rPr lang="ru-RU" altLang="ru-RU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Евгений</a:t>
            </a:r>
          </a:p>
          <a:p>
            <a:pPr eaLnBrk="1" hangingPunct="1">
              <a:defRPr/>
            </a:pPr>
            <a:r>
              <a:rPr lang="ru-RU" altLang="ru-RU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Штейнберг Вера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A28FDC-88AC-7A0A-B217-2391C508FF2A}"/>
              </a:ext>
            </a:extLst>
          </p:cNvPr>
          <p:cNvSpPr txBox="1"/>
          <p:nvPr/>
        </p:nvSpPr>
        <p:spPr>
          <a:xfrm>
            <a:off x="467544" y="2341486"/>
            <a:ext cx="83711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Классификаця</a:t>
            </a:r>
            <a:r>
              <a:rPr lang="ru-RU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ран, осложнения, помощь</a:t>
            </a:r>
          </a:p>
        </p:txBody>
      </p:sp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ext Box 1"/>
          <p:cNvSpPr txBox="1">
            <a:spLocks noChangeArrowheads="1"/>
          </p:cNvSpPr>
          <p:nvPr/>
        </p:nvSpPr>
        <p:spPr bwMode="auto">
          <a:xfrm>
            <a:off x="360363" y="431800"/>
            <a:ext cx="1979389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ru-RU" sz="4400" b="1" u="sng" dirty="0">
                <a:solidFill>
                  <a:schemeClr val="accent5">
                    <a:lumMod val="50000"/>
                  </a:schemeClr>
                </a:solidFill>
              </a:rPr>
              <a:t>Рана</a:t>
            </a:r>
            <a:endParaRPr lang="ru-RU" sz="4400" b="1" u="sng" dirty="0">
              <a:solidFill>
                <a:srgbClr val="FEEC94"/>
              </a:solidFill>
            </a:endParaRPr>
          </a:p>
        </p:txBody>
      </p:sp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32120" y="2996951"/>
            <a:ext cx="7383465" cy="3429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9pPr>
          </a:lstStyle>
          <a:p>
            <a:pPr algn="just">
              <a:lnSpc>
                <a:spcPct val="90000"/>
              </a:lnSpc>
              <a:spcBef>
                <a:spcPts val="500"/>
              </a:spcBef>
              <a:buClrTx/>
              <a:buFontTx/>
              <a:buNone/>
            </a:pPr>
            <a:r>
              <a:rPr lang="ru-RU" dirty="0"/>
              <a:t>- </a:t>
            </a:r>
          </a:p>
          <a:p>
            <a:pPr algn="just">
              <a:lnSpc>
                <a:spcPct val="90000"/>
              </a:lnSpc>
              <a:spcBef>
                <a:spcPts val="500"/>
              </a:spcBef>
              <a:buClrTx/>
              <a:buSzPct val="90000"/>
              <a:buFontTx/>
              <a:buNone/>
            </a:pPr>
            <a:endParaRPr lang="ru-RU" sz="2000" b="1" u="sng" dirty="0">
              <a:solidFill>
                <a:srgbClr val="000000"/>
              </a:solidFill>
            </a:endParaRPr>
          </a:p>
          <a:p>
            <a:pPr algn="just">
              <a:lnSpc>
                <a:spcPct val="90000"/>
              </a:lnSpc>
              <a:spcBef>
                <a:spcPts val="500"/>
              </a:spcBef>
              <a:buClrTx/>
              <a:buSzPct val="90000"/>
              <a:buFontTx/>
              <a:buNone/>
            </a:pPr>
            <a:r>
              <a:rPr lang="ru-RU" sz="2400" b="1" u="sng" dirty="0">
                <a:solidFill>
                  <a:srgbClr val="000000"/>
                </a:solidFill>
              </a:rPr>
              <a:t>Основные признаки раны:</a:t>
            </a:r>
          </a:p>
          <a:p>
            <a:pPr algn="just">
              <a:lnSpc>
                <a:spcPct val="90000"/>
              </a:lnSpc>
              <a:spcBef>
                <a:spcPts val="500"/>
              </a:spcBef>
              <a:buClrTx/>
              <a:buSzPct val="90000"/>
              <a:buFontTx/>
              <a:buNone/>
            </a:pPr>
            <a:endParaRPr lang="ru-RU" sz="2400" b="1" u="sng" dirty="0">
              <a:solidFill>
                <a:srgbClr val="000000"/>
              </a:solidFill>
            </a:endParaRPr>
          </a:p>
          <a:p>
            <a:pPr algn="just">
              <a:lnSpc>
                <a:spcPct val="90000"/>
              </a:lnSpc>
              <a:spcBef>
                <a:spcPts val="500"/>
              </a:spcBef>
              <a:buClrTx/>
              <a:buFontTx/>
              <a:buNone/>
            </a:pPr>
            <a:r>
              <a:rPr lang="ru-RU" sz="2400" dirty="0"/>
              <a:t>  </a:t>
            </a:r>
            <a:r>
              <a:rPr lang="ru-RU" sz="2400" dirty="0">
                <a:solidFill>
                  <a:schemeClr val="tx1"/>
                </a:solidFill>
              </a:rPr>
              <a:t>-Боль</a:t>
            </a:r>
          </a:p>
          <a:p>
            <a:pPr algn="just">
              <a:lnSpc>
                <a:spcPct val="90000"/>
              </a:lnSpc>
              <a:spcBef>
                <a:spcPts val="500"/>
              </a:spcBef>
              <a:buClrTx/>
              <a:buFontTx/>
              <a:buNone/>
            </a:pPr>
            <a:r>
              <a:rPr lang="ru-RU" sz="2400" dirty="0">
                <a:solidFill>
                  <a:schemeClr val="tx1"/>
                </a:solidFill>
              </a:rPr>
              <a:t>  -Кровотечение</a:t>
            </a:r>
          </a:p>
          <a:p>
            <a:pPr algn="just">
              <a:lnSpc>
                <a:spcPct val="90000"/>
              </a:lnSpc>
              <a:spcBef>
                <a:spcPts val="500"/>
              </a:spcBef>
              <a:buClrTx/>
              <a:buFontTx/>
              <a:buNone/>
            </a:pPr>
            <a:r>
              <a:rPr lang="ru-RU" sz="2400" dirty="0">
                <a:solidFill>
                  <a:schemeClr val="tx1"/>
                </a:solidFill>
              </a:rPr>
              <a:t>  -Зияние</a:t>
            </a:r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88" t="20374" r="19531" b="13287"/>
          <a:stretch>
            <a:fillRect/>
          </a:stretch>
        </p:blipFill>
        <p:spPr bwMode="auto">
          <a:xfrm>
            <a:off x="3981452" y="2996952"/>
            <a:ext cx="5130428" cy="4037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5988" t="20374" r="19531" b="13287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611560" y="1196976"/>
            <a:ext cx="7488832" cy="1943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9pPr>
          </a:lstStyle>
          <a:p>
            <a:pPr>
              <a:buClrTx/>
              <a:buFontTx/>
              <a:buNone/>
            </a:pPr>
            <a:r>
              <a:rPr lang="ru-RU" sz="2800" dirty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anose="02020603050405020304" pitchFamily="18" charset="0"/>
              </a:rPr>
              <a:t>это вызванное механическим воздействием нарушение целостности кожных покровов (слизистых оболочек), а нередко и глубжележащих тканей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14810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116632"/>
            <a:ext cx="7772400" cy="682625"/>
          </a:xfrm>
        </p:spPr>
        <p:txBody>
          <a:bodyPr/>
          <a:lstStyle/>
          <a:p>
            <a:pPr algn="ctr" eaLnBrk="1" hangingPunct="1"/>
            <a:r>
              <a:rPr lang="ru-RU" altLang="ru-RU" sz="4000" b="1" dirty="0">
                <a:solidFill>
                  <a:schemeClr val="accent5">
                    <a:lumMod val="50000"/>
                  </a:schemeClr>
                </a:solidFill>
              </a:rPr>
              <a:t>Классификация ран</a:t>
            </a:r>
          </a:p>
        </p:txBody>
      </p:sp>
      <p:graphicFrame>
        <p:nvGraphicFramePr>
          <p:cNvPr id="3139" name="Group 67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628252202"/>
              </p:ext>
            </p:extLst>
          </p:nvPr>
        </p:nvGraphicFramePr>
        <p:xfrm>
          <a:off x="179513" y="620688"/>
          <a:ext cx="8784976" cy="7110434"/>
        </p:xfrm>
        <a:graphic>
          <a:graphicData uri="http://schemas.openxmlformats.org/drawingml/2006/table">
            <a:tbl>
              <a:tblPr/>
              <a:tblGrid>
                <a:gridCol w="38924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2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26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itchFamily="18" charset="0"/>
                          <a:cs typeface="Times New Roman" panose="02020603050405020304" pitchFamily="18" charset="0"/>
                        </a:rPr>
                        <a:t>I. </a:t>
                      </a:r>
                      <a:r>
                        <a:rPr kumimoji="0" lang="ru-RU" sz="18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itchFamily="18" charset="0"/>
                          <a:cs typeface="Times New Roman" panose="02020603050405020304" pitchFamily="18" charset="0"/>
                        </a:rPr>
                        <a:t>По виду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3" marB="45723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itchFamily="18" charset="0"/>
                          <a:cs typeface="Times New Roman" panose="02020603050405020304" pitchFamily="18" charset="0"/>
                        </a:rPr>
                        <a:t>IV. </a:t>
                      </a:r>
                      <a:r>
                        <a:rPr kumimoji="0" lang="ru-RU" sz="18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itchFamily="18" charset="0"/>
                          <a:cs typeface="Times New Roman" panose="02020603050405020304" pitchFamily="18" charset="0"/>
                        </a:rPr>
                        <a:t>По числу повреждений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3" marB="45723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331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огнестрельные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от воздействия взрывной волны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от осколка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от холодного оружия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от случайных причин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ru-RU" sz="18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itchFamily="18" charset="0"/>
                          <a:cs typeface="Times New Roman" panose="02020603050405020304" pitchFamily="18" charset="0"/>
                        </a:rPr>
                        <a:t>II. </a:t>
                      </a:r>
                      <a:r>
                        <a:rPr kumimoji="0" lang="ru-RU" sz="18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itchFamily="18" charset="0"/>
                          <a:cs typeface="Times New Roman" panose="02020603050405020304" pitchFamily="18" charset="0"/>
                        </a:rPr>
                        <a:t>По морфологическим особенностям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укушенные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точечные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рваные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</a:t>
                      </a:r>
                      <a:r>
                        <a:rPr kumimoji="0" lang="ru-RU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разможженные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колотые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рубленные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смешанные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ru-RU" sz="18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III. </a:t>
                      </a:r>
                      <a:r>
                        <a:rPr kumimoji="0" lang="ru-RU" sz="18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отношению к полостям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слепые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сквозные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касательные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проникающие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непроникающие</a:t>
                      </a:r>
                    </a:p>
                  </a:txBody>
                  <a:tcPr marT="45723" marB="45723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— одиночные и множественные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сочетанные и комбинированные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ru-RU" sz="18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ru-RU" sz="18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itchFamily="18" charset="0"/>
                          <a:cs typeface="Times New Roman" panose="02020603050405020304" pitchFamily="18" charset="0"/>
                        </a:rPr>
                        <a:t>V. </a:t>
                      </a:r>
                      <a:r>
                        <a:rPr kumimoji="0" lang="ru-RU" sz="18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itchFamily="18" charset="0"/>
                          <a:cs typeface="Times New Roman" panose="02020603050405020304" pitchFamily="18" charset="0"/>
                        </a:rPr>
                        <a:t>По виду повреждения тканей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мягких тканей         — крупных сосудов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костей и суставов   — внутренних органов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нервов                            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ru-RU" sz="18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ru-RU" sz="18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VI. </a:t>
                      </a:r>
                      <a:r>
                        <a:rPr kumimoji="0" lang="ru-RU" sz="18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локализации раны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головы                         — груди         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конечностей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— шеи               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живота                        — костей таза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ru-RU" sz="18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ru-RU" sz="18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VII. </a:t>
                      </a:r>
                      <a:r>
                        <a:rPr kumimoji="0" lang="ru-RU" sz="18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микробиологической обсемененности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асептические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</a:t>
                      </a:r>
                      <a:r>
                        <a:rPr kumimoji="0" lang="ru-RU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бактериальнозагрезненные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гнойные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ru-RU" sz="18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3" marB="45723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451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 marT="45723" marB="45723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 marT="45723" marB="45723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Резаная рана:</a:t>
            </a:r>
          </a:p>
        </p:txBody>
      </p:sp>
      <p:pic>
        <p:nvPicPr>
          <p:cNvPr id="4" name="Объект 5"/>
          <p:cNvPicPr>
            <a:picLocks noGrp="1" noChangeAspect="1"/>
          </p:cNvPicPr>
          <p:nvPr>
            <p:ph type="tbl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63688" y="2908046"/>
            <a:ext cx="5395508" cy="359101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33400" y="908720"/>
            <a:ext cx="79990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buFontTx/>
              <a:buAutoNum type="arabicPeriod"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имеет ровные края,</a:t>
            </a:r>
          </a:p>
          <a:p>
            <a:pPr eaLnBrk="1" hangingPunct="1">
              <a:buFontTx/>
              <a:buAutoNum type="arabicPeriod"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ограничена  мягкими тканями. </a:t>
            </a:r>
          </a:p>
          <a:p>
            <a:pPr eaLnBrk="1" hangingPunct="1"/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Наносят резаные раны ножом, бритвой, осколками стекла, металла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92613167"/>
      </p:ext>
    </p:extLst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301608" cy="244827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Колотая рана:</a:t>
            </a:r>
            <a:br>
              <a:rPr lang="ru-RU" altLang="ru-RU" sz="3200" i="1" dirty="0">
                <a:latin typeface="Garamond" panose="02020404030301010803" pitchFamily="18" charset="0"/>
              </a:rPr>
            </a:br>
            <a:br>
              <a:rPr lang="ru-RU" altLang="ru-RU" sz="3200" i="1" dirty="0">
                <a:latin typeface="Garamond" panose="02020404030301010803" pitchFamily="18" charset="0"/>
              </a:rPr>
            </a:br>
            <a:r>
              <a:rPr lang="ru-RU" altLang="ru-RU" sz="2400" b="0" dirty="0">
                <a:latin typeface="Garamond" panose="02020404030301010803" pitchFamily="18" charset="0"/>
              </a:rPr>
              <a:t>1.</a:t>
            </a:r>
            <a:r>
              <a:rPr lang="ru-RU" altLang="ru-RU" sz="24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Малые Размеры Входного Отверстия</a:t>
            </a:r>
            <a:br>
              <a:rPr lang="ru-RU" altLang="ru-RU" sz="24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Незначительное Повреждение Окружающих Тканей</a:t>
            </a:r>
            <a:br>
              <a:rPr lang="ru-RU" altLang="ru-RU" sz="24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Опасность Повреждения Внутренних Органов</a:t>
            </a:r>
            <a:br>
              <a:rPr lang="ru-RU" altLang="ru-RU" sz="24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altLang="ru-RU" sz="24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u="sng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Наносят Шилом ,Штыком, Ножом</a:t>
            </a:r>
            <a:br>
              <a:rPr lang="ru-RU" altLang="ru-RU" sz="1800" b="0" i="1" u="sng" dirty="0">
                <a:latin typeface="Garamond" panose="02020404030301010803" pitchFamily="18" charset="0"/>
              </a:rPr>
            </a:br>
            <a:endParaRPr lang="ru-RU" sz="1800" b="0" i="1" dirty="0"/>
          </a:p>
        </p:txBody>
      </p:sp>
      <p:pic>
        <p:nvPicPr>
          <p:cNvPr id="28675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06698" y="2690813"/>
            <a:ext cx="4130603" cy="416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783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202" y="332656"/>
            <a:ext cx="4098766" cy="5976664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sz="4000" b="1" dirty="0">
                <a:solidFill>
                  <a:schemeClr val="accent5">
                    <a:lumMod val="50000"/>
                  </a:schemeClr>
                </a:solidFill>
                <a:latin typeface="Garamond" panose="02020404030301010803" pitchFamily="18" charset="0"/>
              </a:rPr>
              <a:t>Рубленая рана:</a:t>
            </a:r>
            <a:br>
              <a:rPr lang="ru-RU" altLang="ru-RU" sz="3200" dirty="0">
                <a:latin typeface="Garamond" panose="02020404030301010803" pitchFamily="18" charset="0"/>
              </a:rPr>
            </a:br>
            <a:br>
              <a:rPr lang="ru-RU" altLang="ru-RU" sz="32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altLang="ru-RU" sz="24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меет ровные края, </a:t>
            </a:r>
            <a:br>
              <a:rPr lang="ru-RU" altLang="ru-RU" sz="24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глубокое повреждение,</a:t>
            </a:r>
            <a:br>
              <a:rPr lang="ru-RU" altLang="ru-RU" sz="24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кровоизлияние вокруг раны, </a:t>
            </a:r>
            <a:br>
              <a:rPr lang="ru-RU" altLang="ru-RU" sz="24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сильное кровотечение, </a:t>
            </a:r>
            <a:br>
              <a:rPr lang="ru-RU" altLang="ru-RU" sz="24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повреждение костей, </a:t>
            </a:r>
            <a:br>
              <a:rPr lang="ru-RU" altLang="ru-RU" sz="24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ушиб окружающих тканей, </a:t>
            </a:r>
            <a:br>
              <a:rPr lang="ru-RU" altLang="ru-RU" sz="24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повреждение внутренних органов.</a:t>
            </a:r>
            <a:br>
              <a:rPr lang="ru-RU" alt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altLang="ru-RU" sz="2400" cap="none" dirty="0">
                <a:latin typeface="Garamond" panose="02020404030301010803" pitchFamily="18" charset="0"/>
              </a:rPr>
            </a:br>
            <a:r>
              <a:rPr lang="ru-RU" altLang="ru-RU" sz="2400" u="sng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Наносят тяжелым острым предметом (топор, шашка),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699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9" y="1628800"/>
            <a:ext cx="4530814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450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899592" y="380310"/>
            <a:ext cx="7776864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 eaLnBrk="1" hangingPunct="1"/>
            <a:r>
              <a:rPr lang="ru-RU" altLang="ru-RU" sz="4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Ушибленная рана:</a:t>
            </a:r>
            <a:endParaRPr lang="ru-RU" altLang="ru-RU" sz="3200" b="1" dirty="0">
              <a:solidFill>
                <a:schemeClr val="accent5">
                  <a:lumMod val="50000"/>
                </a:schemeClr>
              </a:solidFill>
            </a:endParaRPr>
          </a:p>
          <a:p>
            <a:pPr eaLnBrk="1" hangingPunct="1">
              <a:buFontTx/>
              <a:buAutoNum type="arabicPeriod"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имеет неправильную форму</a:t>
            </a:r>
          </a:p>
          <a:p>
            <a:pPr eaLnBrk="1" hangingPunct="1">
              <a:buFontTx/>
              <a:buAutoNum type="arabicPeriod"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окружающие ткани размозжены,</a:t>
            </a:r>
          </a:p>
          <a:p>
            <a:pPr eaLnBrk="1" hangingPunct="1">
              <a:buFontTx/>
              <a:buAutoNum type="arabicPeriod"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вокруг раны выраженные кровоизлияния, гематомы. </a:t>
            </a:r>
          </a:p>
          <a:p>
            <a:pPr marL="0" indent="0" eaLnBrk="1" hangingPunct="1"/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Наносят тупым предметом.</a:t>
            </a:r>
          </a:p>
          <a:p>
            <a:pPr eaLnBrk="1" hangingPunct="1"/>
            <a:endParaRPr lang="ru-RU" altLang="ru-RU" b="1" dirty="0"/>
          </a:p>
          <a:p>
            <a:pPr eaLnBrk="1" hangingPunct="1"/>
            <a:endParaRPr lang="ru-RU" altLang="ru-RU" dirty="0"/>
          </a:p>
        </p:txBody>
      </p:sp>
      <p:pic>
        <p:nvPicPr>
          <p:cNvPr id="30724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27499" y="2973315"/>
            <a:ext cx="4676749" cy="3503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1658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63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7674" y="291519"/>
            <a:ext cx="8661648" cy="315436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sz="4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Укушенная рана:</a:t>
            </a:r>
            <a:b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возникает при укусе животными или человеком. </a:t>
            </a:r>
            <a:br>
              <a:rPr lang="ru-RU" altLang="ru-RU" sz="2400" b="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2.сопровождается тяжелой инфицированностью вирулентной флорой рта человека или животного.</a:t>
            </a:r>
            <a:br>
              <a:rPr lang="ru-RU" altLang="ru-RU" sz="2400" b="0" i="1" cap="none" dirty="0">
                <a:latin typeface="Garamond" panose="02020404030301010803" pitchFamily="18" charset="0"/>
              </a:rPr>
            </a:br>
            <a:endParaRPr lang="ru-RU" sz="2400" b="0" i="1" dirty="0"/>
          </a:p>
        </p:txBody>
      </p:sp>
      <p:pic>
        <p:nvPicPr>
          <p:cNvPr id="32771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96411" y="2780928"/>
            <a:ext cx="4795869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1098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92210" y="103033"/>
            <a:ext cx="7597887" cy="811369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accent5">
                    <a:lumMod val="50000"/>
                  </a:schemeClr>
                </a:solidFill>
              </a:rPr>
              <a:t>Укушенная рана.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80728"/>
            <a:ext cx="8784976" cy="568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5321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05664" cy="3024336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sz="4000" b="1" dirty="0">
                <a:solidFill>
                  <a:schemeClr val="accent5">
                    <a:lumMod val="50000"/>
                  </a:schemeClr>
                </a:solidFill>
                <a:latin typeface="Garamond" panose="02020404030301010803" pitchFamily="18" charset="0"/>
              </a:rPr>
              <a:t>Рваная рана :</a:t>
            </a:r>
            <a:br>
              <a:rPr lang="ru-RU" altLang="ru-RU" sz="3200" dirty="0">
                <a:latin typeface="Garamond" panose="02020404030301010803" pitchFamily="18" charset="0"/>
              </a:rPr>
            </a:br>
            <a:r>
              <a:rPr lang="ru-RU" altLang="ru-RU" sz="2400" dirty="0">
                <a:latin typeface="Garamond" panose="02020404030301010803" pitchFamily="18" charset="0"/>
              </a:rPr>
              <a:t> </a:t>
            </a:r>
            <a:r>
              <a:rPr lang="ru-RU" altLang="ru-RU" sz="24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1.дефект тканей (кожи, мышц, сухожилий) </a:t>
            </a:r>
            <a:br>
              <a:rPr lang="ru-RU" altLang="ru-RU" sz="24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2. имеет неправильную форму,</a:t>
            </a:r>
            <a:br>
              <a:rPr lang="ru-RU" altLang="ru-RU" sz="24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3. края зазубрены, </a:t>
            </a:r>
            <a:br>
              <a:rPr lang="ru-RU" altLang="ru-RU" sz="24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4. массивные кровоизлияния в коже, подкожной клетчатке, мышцах.</a:t>
            </a:r>
            <a:br>
              <a:rPr lang="ru-RU" altLang="ru-RU" sz="24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5. рана заполнена сгустками крови, </a:t>
            </a:r>
            <a:br>
              <a:rPr lang="ru-RU" altLang="ru-RU" sz="2000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быть нанесена движущимися частями механизмов, трансмиссий, пилой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747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91680" y="3212976"/>
            <a:ext cx="4896544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4774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620688"/>
            <a:ext cx="7772400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4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Огнестрельная рана:</a:t>
            </a:r>
            <a:br>
              <a:rPr lang="ru-RU" altLang="ru-RU" b="1" dirty="0">
                <a:solidFill>
                  <a:schemeClr val="accent5">
                    <a:lumMod val="50000"/>
                  </a:schemeClr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77450"/>
            <a:ext cx="8348464" cy="2376264"/>
          </a:xfrm>
        </p:spPr>
        <p:txBody>
          <a:bodyPr>
            <a:normAutofit/>
          </a:bodyPr>
          <a:lstStyle/>
          <a:p>
            <a:pPr marL="0" indent="0" eaLnBrk="1" hangingPunct="1">
              <a:spcBef>
                <a:spcPct val="50000"/>
              </a:spcBef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1.обширность повреждения тканей, </a:t>
            </a:r>
          </a:p>
          <a:p>
            <a:pPr marL="0" indent="0" eaLnBrk="1" hangingPunct="1">
              <a:spcBef>
                <a:spcPct val="50000"/>
              </a:spcBef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2.повреждение осколками костей. </a:t>
            </a:r>
          </a:p>
          <a:p>
            <a:pPr marL="0" indent="0" eaLnBrk="1" hangingPunct="1">
              <a:spcBef>
                <a:spcPct val="50000"/>
              </a:spcBef>
              <a:buNone/>
            </a:pPr>
            <a:r>
              <a:rPr lang="ru-RU" alt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вызывается снарядами огнестрельного оружия (пули, осколки снарядов, мин, бомб, гранат).</a:t>
            </a:r>
          </a:p>
          <a:p>
            <a:endParaRPr lang="ru-RU" dirty="0"/>
          </a:p>
        </p:txBody>
      </p:sp>
      <p:pic>
        <p:nvPicPr>
          <p:cNvPr id="6" name="Объект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573016"/>
            <a:ext cx="6336704" cy="2911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4436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95022" y="428178"/>
            <a:ext cx="755395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Огнестрельная рана отличается от ран другого происхождения (колотых, резаных, рубленых) следующими особенностями:</a:t>
            </a:r>
          </a:p>
          <a:p>
            <a:endParaRPr lang="ru-RU" sz="24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наличием зоны некротических тканей вокруг раневого канала (первичный некроз), </a:t>
            </a:r>
          </a:p>
          <a:p>
            <a:pPr marL="342900" indent="-342900">
              <a:buAutoNum type="arabicParenR"/>
            </a:pP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образованием новых очагов некроза в ближайшие часы и дни после ранения (вторичный некроз), </a:t>
            </a:r>
          </a:p>
          <a:p>
            <a:pPr marL="342900" indent="-342900">
              <a:buAutoNum type="arabicParenR"/>
            </a:pP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неравномерной протяженностью поврежденных и омертвевших тканей за пределами раневого канала вследствие сложности его архитектоники (первичные и вторичные девиации), </a:t>
            </a:r>
          </a:p>
          <a:p>
            <a:pPr marL="342900" indent="-342900">
              <a:buAutoNum type="arabicParenR"/>
            </a:pP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часто наличием в тканях, окружающих раневой канал инородных тел — деформированных пуль, осколков, обрывков тканей одежды и др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695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2051720" y="188640"/>
            <a:ext cx="4824536" cy="1038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ru-RU" sz="4400" b="1" dirty="0">
                <a:solidFill>
                  <a:schemeClr val="accent5">
                    <a:lumMod val="50000"/>
                  </a:schemeClr>
                </a:solidFill>
              </a:rPr>
              <a:t>Осложнения ран</a:t>
            </a: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899592" y="1227137"/>
            <a:ext cx="7488832" cy="2622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9pPr>
          </a:lstStyle>
          <a:p>
            <a:pPr>
              <a:spcBef>
                <a:spcPts val="600"/>
              </a:spcBef>
              <a:buClrTx/>
            </a:pPr>
            <a:r>
              <a:rPr lang="ru-RU" sz="2800" b="1" u="sng" dirty="0">
                <a:solidFill>
                  <a:schemeClr val="tx1"/>
                </a:solidFill>
              </a:rPr>
              <a:t>Ранние</a:t>
            </a:r>
            <a:r>
              <a:rPr lang="ru-RU" sz="2800" b="1" dirty="0">
                <a:solidFill>
                  <a:schemeClr val="tx1"/>
                </a:solidFill>
              </a:rPr>
              <a:t>:</a:t>
            </a:r>
          </a:p>
          <a:p>
            <a:pPr marL="514350" indent="-514350">
              <a:spcBef>
                <a:spcPts val="550"/>
              </a:spcBef>
              <a:buClrTx/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/>
                </a:solidFill>
              </a:rPr>
              <a:t>Шок;</a:t>
            </a:r>
          </a:p>
          <a:p>
            <a:pPr marL="514350" indent="-514350">
              <a:spcBef>
                <a:spcPts val="550"/>
              </a:spcBef>
              <a:buClrTx/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/>
                </a:solidFill>
              </a:rPr>
              <a:t>Кровотечение;</a:t>
            </a:r>
          </a:p>
          <a:p>
            <a:pPr marL="514350" indent="-514350">
              <a:spcBef>
                <a:spcPts val="550"/>
              </a:spcBef>
              <a:buClrTx/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/>
                </a:solidFill>
              </a:rPr>
              <a:t>Острая кровопотеря;</a:t>
            </a:r>
          </a:p>
          <a:p>
            <a:pPr marL="514350" indent="-514350">
              <a:spcBef>
                <a:spcPts val="550"/>
              </a:spcBef>
              <a:buClrTx/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/>
                </a:solidFill>
              </a:rPr>
              <a:t>Анемия</a:t>
            </a: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898640" y="3849266"/>
            <a:ext cx="7659688" cy="2532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9pPr>
          </a:lstStyle>
          <a:p>
            <a:pPr>
              <a:spcBef>
                <a:spcPts val="600"/>
              </a:spcBef>
              <a:buClrTx/>
            </a:pPr>
            <a:r>
              <a:rPr lang="ru-RU" sz="2800" b="1" u="sng" dirty="0">
                <a:solidFill>
                  <a:schemeClr val="tx1"/>
                </a:solidFill>
              </a:rPr>
              <a:t>Поздние</a:t>
            </a:r>
            <a:r>
              <a:rPr lang="ru-RU" sz="2800" b="1" dirty="0">
                <a:solidFill>
                  <a:schemeClr val="tx1"/>
                </a:solidFill>
              </a:rPr>
              <a:t>:</a:t>
            </a:r>
          </a:p>
          <a:p>
            <a:pPr marL="342900" indent="-342900">
              <a:spcBef>
                <a:spcPts val="550"/>
              </a:spcBef>
              <a:buClrTx/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/>
                </a:solidFill>
              </a:rPr>
              <a:t>Нагноение ран;</a:t>
            </a:r>
          </a:p>
          <a:p>
            <a:pPr marL="342900" indent="-342900">
              <a:spcBef>
                <a:spcPts val="550"/>
              </a:spcBef>
              <a:buClrTx/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/>
                </a:solidFill>
              </a:rPr>
              <a:t>Ранние и поздние вторичные кровотечения;</a:t>
            </a:r>
          </a:p>
          <a:p>
            <a:pPr marL="342900" indent="-342900">
              <a:spcBef>
                <a:spcPts val="550"/>
              </a:spcBef>
              <a:buClrTx/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/>
                </a:solidFill>
              </a:rPr>
              <a:t>Общая гнойная инфекция – сепсис, столбняк, газовая гангрена</a:t>
            </a:r>
          </a:p>
        </p:txBody>
      </p:sp>
    </p:spTree>
    <p:extLst>
      <p:ext uri="{BB962C8B-B14F-4D97-AF65-F5344CB8AC3E}">
        <p14:creationId xmlns:p14="http://schemas.microsoft.com/office/powerpoint/2010/main" val="2132499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42900"/>
            <a:ext cx="7772400" cy="782638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Раневой процесс</a:t>
            </a:r>
          </a:p>
        </p:txBody>
      </p:sp>
      <p:sp>
        <p:nvSpPr>
          <p:cNvPr id="6148" name="Text Box 77"/>
          <p:cNvSpPr txBox="1">
            <a:spLocks noChangeArrowheads="1"/>
          </p:cNvSpPr>
          <p:nvPr/>
        </p:nvSpPr>
        <p:spPr bwMode="auto">
          <a:xfrm>
            <a:off x="468313" y="1196975"/>
            <a:ext cx="4732337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342900" indent="-342900"/>
            <a:r>
              <a:rPr lang="ru-RU" altLang="ru-RU" sz="2000" b="1">
                <a:latin typeface="Arial" pitchFamily="34" charset="0"/>
              </a:rPr>
              <a:t>               Периоды</a:t>
            </a:r>
          </a:p>
          <a:p>
            <a:pPr marL="342900" indent="-342900">
              <a:buFontTx/>
              <a:buAutoNum type="arabicPeriod"/>
            </a:pPr>
            <a:r>
              <a:rPr lang="ru-RU" altLang="ru-RU" sz="1800">
                <a:latin typeface="Arial" pitchFamily="34" charset="0"/>
              </a:rPr>
              <a:t>Сосудистых изменений</a:t>
            </a:r>
          </a:p>
          <a:p>
            <a:pPr marL="342900" indent="-342900">
              <a:buFontTx/>
              <a:buAutoNum type="arabicPeriod"/>
            </a:pPr>
            <a:r>
              <a:rPr lang="ru-RU" altLang="ru-RU" sz="1800">
                <a:latin typeface="Arial" pitchFamily="34" charset="0"/>
              </a:rPr>
              <a:t>Очищение раны от некротических масс</a:t>
            </a:r>
          </a:p>
          <a:p>
            <a:pPr marL="342900" indent="-342900">
              <a:buFontTx/>
              <a:buAutoNum type="arabicPeriod"/>
            </a:pPr>
            <a:r>
              <a:rPr lang="ru-RU" altLang="ru-RU" sz="1800">
                <a:latin typeface="Arial" pitchFamily="34" charset="0"/>
              </a:rPr>
              <a:t>Пролиферация соединительной ткани</a:t>
            </a:r>
          </a:p>
          <a:p>
            <a:pPr marL="342900" indent="-342900">
              <a:buFontTx/>
              <a:buAutoNum type="arabicPeriod"/>
            </a:pPr>
            <a:r>
              <a:rPr lang="ru-RU" altLang="ru-RU" sz="1800">
                <a:latin typeface="Arial" pitchFamily="34" charset="0"/>
              </a:rPr>
              <a:t>Образование рубца</a:t>
            </a:r>
          </a:p>
        </p:txBody>
      </p:sp>
      <p:sp>
        <p:nvSpPr>
          <p:cNvPr id="6149" name="Rectangle 78"/>
          <p:cNvSpPr>
            <a:spLocks noChangeArrowheads="1"/>
          </p:cNvSpPr>
          <p:nvPr/>
        </p:nvSpPr>
        <p:spPr bwMode="auto">
          <a:xfrm>
            <a:off x="683569" y="2924175"/>
            <a:ext cx="2808932" cy="7207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altLang="ru-RU" sz="18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</a:rPr>
              <a:t>Виды хирургической </a:t>
            </a:r>
          </a:p>
          <a:p>
            <a:pPr algn="ctr"/>
            <a:r>
              <a:rPr lang="ru-RU" altLang="ru-RU" sz="18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</a:rPr>
              <a:t>обработки ран</a:t>
            </a:r>
          </a:p>
        </p:txBody>
      </p:sp>
      <p:sp>
        <p:nvSpPr>
          <p:cNvPr id="6150" name="Text Box 80"/>
          <p:cNvSpPr txBox="1">
            <a:spLocks noChangeArrowheads="1"/>
          </p:cNvSpPr>
          <p:nvPr/>
        </p:nvSpPr>
        <p:spPr bwMode="auto">
          <a:xfrm>
            <a:off x="376238" y="3952875"/>
            <a:ext cx="13493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800" dirty="0">
                <a:latin typeface="Arial" pitchFamily="34" charset="0"/>
              </a:rPr>
              <a:t>Первичная</a:t>
            </a:r>
          </a:p>
        </p:txBody>
      </p:sp>
      <p:sp>
        <p:nvSpPr>
          <p:cNvPr id="6151" name="Text Box 81"/>
          <p:cNvSpPr txBox="1">
            <a:spLocks noChangeArrowheads="1"/>
          </p:cNvSpPr>
          <p:nvPr/>
        </p:nvSpPr>
        <p:spPr bwMode="auto">
          <a:xfrm>
            <a:off x="2627313" y="3933825"/>
            <a:ext cx="13192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800">
                <a:latin typeface="Arial" pitchFamily="34" charset="0"/>
              </a:rPr>
              <a:t>Вторичная</a:t>
            </a:r>
          </a:p>
        </p:txBody>
      </p:sp>
      <p:sp>
        <p:nvSpPr>
          <p:cNvPr id="6152" name="Text Box 82"/>
          <p:cNvSpPr txBox="1">
            <a:spLocks noChangeArrowheads="1"/>
          </p:cNvSpPr>
          <p:nvPr/>
        </p:nvSpPr>
        <p:spPr bwMode="auto">
          <a:xfrm>
            <a:off x="87313" y="4745038"/>
            <a:ext cx="10969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800" dirty="0">
                <a:latin typeface="Arial" pitchFamily="34" charset="0"/>
              </a:rPr>
              <a:t>Ранняя</a:t>
            </a:r>
          </a:p>
          <a:p>
            <a:r>
              <a:rPr lang="ru-RU" altLang="ru-RU" sz="1800" dirty="0">
                <a:latin typeface="Arial" pitchFamily="34" charset="0"/>
              </a:rPr>
              <a:t>(до 24 ч)</a:t>
            </a:r>
          </a:p>
        </p:txBody>
      </p:sp>
      <p:sp>
        <p:nvSpPr>
          <p:cNvPr id="6153" name="Text Box 83"/>
          <p:cNvSpPr txBox="1">
            <a:spLocks noChangeArrowheads="1"/>
          </p:cNvSpPr>
          <p:nvPr/>
        </p:nvSpPr>
        <p:spPr bwMode="auto">
          <a:xfrm>
            <a:off x="2176463" y="4600575"/>
            <a:ext cx="15446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800">
                <a:latin typeface="Arial" pitchFamily="34" charset="0"/>
              </a:rPr>
              <a:t>Поздняя</a:t>
            </a:r>
          </a:p>
          <a:p>
            <a:r>
              <a:rPr lang="ru-RU" altLang="ru-RU" sz="1800">
                <a:latin typeface="Arial" pitchFamily="34" charset="0"/>
              </a:rPr>
              <a:t>(более 48 ч) </a:t>
            </a:r>
          </a:p>
        </p:txBody>
      </p:sp>
      <p:sp>
        <p:nvSpPr>
          <p:cNvPr id="6154" name="Text Box 84"/>
          <p:cNvSpPr txBox="1">
            <a:spLocks noChangeArrowheads="1"/>
          </p:cNvSpPr>
          <p:nvPr/>
        </p:nvSpPr>
        <p:spPr bwMode="auto">
          <a:xfrm>
            <a:off x="950913" y="5465763"/>
            <a:ext cx="15875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800">
                <a:latin typeface="Arial" pitchFamily="34" charset="0"/>
              </a:rPr>
              <a:t>Отсроченная</a:t>
            </a:r>
          </a:p>
          <a:p>
            <a:r>
              <a:rPr lang="ru-RU" altLang="ru-RU" sz="1800">
                <a:latin typeface="Arial" pitchFamily="34" charset="0"/>
              </a:rPr>
              <a:t>(до 48 ч)</a:t>
            </a:r>
          </a:p>
        </p:txBody>
      </p:sp>
      <p:sp>
        <p:nvSpPr>
          <p:cNvPr id="6155" name="Text Box 85"/>
          <p:cNvSpPr txBox="1">
            <a:spLocks noChangeArrowheads="1"/>
          </p:cNvSpPr>
          <p:nvPr/>
        </p:nvSpPr>
        <p:spPr bwMode="auto">
          <a:xfrm>
            <a:off x="5200650" y="1136650"/>
            <a:ext cx="3849687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342900" indent="-342900"/>
            <a:r>
              <a:rPr lang="ru-RU" altLang="ru-RU" sz="2000" b="1" dirty="0">
                <a:latin typeface="Arial" pitchFamily="34" charset="0"/>
              </a:rPr>
              <a:t>              Фазы</a:t>
            </a:r>
          </a:p>
          <a:p>
            <a:pPr marL="342900" indent="-342900">
              <a:buFontTx/>
              <a:buAutoNum type="arabicPeriod"/>
            </a:pPr>
            <a:r>
              <a:rPr lang="ru-RU" altLang="ru-RU" sz="1800" dirty="0">
                <a:latin typeface="Arial" pitchFamily="34" charset="0"/>
              </a:rPr>
              <a:t>Катаболическая (гидратация)</a:t>
            </a:r>
          </a:p>
          <a:p>
            <a:pPr marL="342900" indent="-342900">
              <a:buFontTx/>
              <a:buAutoNum type="arabicPeriod"/>
            </a:pPr>
            <a:r>
              <a:rPr lang="ru-RU" altLang="ru-RU" sz="1800" dirty="0">
                <a:latin typeface="Arial" pitchFamily="34" charset="0"/>
              </a:rPr>
              <a:t>Анаболическая (дегидратация)</a:t>
            </a:r>
          </a:p>
        </p:txBody>
      </p:sp>
      <p:sp>
        <p:nvSpPr>
          <p:cNvPr id="6156" name="Text Box 86"/>
          <p:cNvSpPr txBox="1">
            <a:spLocks noChangeArrowheads="1"/>
          </p:cNvSpPr>
          <p:nvPr/>
        </p:nvSpPr>
        <p:spPr bwMode="auto">
          <a:xfrm>
            <a:off x="5803107" y="2643188"/>
            <a:ext cx="2081212" cy="3794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8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</a:rPr>
              <a:t>Виды швов</a:t>
            </a:r>
          </a:p>
        </p:txBody>
      </p:sp>
      <p:sp>
        <p:nvSpPr>
          <p:cNvPr id="6157" name="Text Box 87"/>
          <p:cNvSpPr txBox="1">
            <a:spLocks noChangeArrowheads="1"/>
          </p:cNvSpPr>
          <p:nvPr/>
        </p:nvSpPr>
        <p:spPr bwMode="auto">
          <a:xfrm>
            <a:off x="4787900" y="3644900"/>
            <a:ext cx="13906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800" dirty="0">
                <a:latin typeface="Arial" pitchFamily="34" charset="0"/>
              </a:rPr>
              <a:t>Первичные</a:t>
            </a:r>
          </a:p>
          <a:p>
            <a:r>
              <a:rPr lang="ru-RU" altLang="ru-RU" sz="1800" dirty="0">
                <a:latin typeface="Arial" pitchFamily="34" charset="0"/>
              </a:rPr>
              <a:t>(до 24 ч)</a:t>
            </a:r>
          </a:p>
        </p:txBody>
      </p:sp>
      <p:sp>
        <p:nvSpPr>
          <p:cNvPr id="6158" name="Text Box 88"/>
          <p:cNvSpPr txBox="1">
            <a:spLocks noChangeArrowheads="1"/>
          </p:cNvSpPr>
          <p:nvPr/>
        </p:nvSpPr>
        <p:spPr bwMode="auto">
          <a:xfrm>
            <a:off x="6732588" y="3716338"/>
            <a:ext cx="13604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800">
                <a:latin typeface="Arial" pitchFamily="34" charset="0"/>
              </a:rPr>
              <a:t>Вторичные</a:t>
            </a:r>
          </a:p>
        </p:txBody>
      </p:sp>
      <p:sp>
        <p:nvSpPr>
          <p:cNvPr id="6159" name="Text Box 89"/>
          <p:cNvSpPr txBox="1">
            <a:spLocks noChangeArrowheads="1"/>
          </p:cNvSpPr>
          <p:nvPr/>
        </p:nvSpPr>
        <p:spPr bwMode="auto">
          <a:xfrm>
            <a:off x="4067175" y="5084763"/>
            <a:ext cx="15890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800">
                <a:latin typeface="Arial" pitchFamily="34" charset="0"/>
              </a:rPr>
              <a:t>провизорные</a:t>
            </a:r>
          </a:p>
        </p:txBody>
      </p:sp>
      <p:sp>
        <p:nvSpPr>
          <p:cNvPr id="6160" name="Text Box 90"/>
          <p:cNvSpPr txBox="1">
            <a:spLocks noChangeArrowheads="1"/>
          </p:cNvSpPr>
          <p:nvPr/>
        </p:nvSpPr>
        <p:spPr bwMode="auto">
          <a:xfrm>
            <a:off x="4787900" y="5589588"/>
            <a:ext cx="25765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800">
                <a:latin typeface="Arial" pitchFamily="34" charset="0"/>
              </a:rPr>
              <a:t>первичноотсроченные</a:t>
            </a:r>
          </a:p>
        </p:txBody>
      </p:sp>
      <p:sp>
        <p:nvSpPr>
          <p:cNvPr id="6161" name="Text Box 91"/>
          <p:cNvSpPr txBox="1">
            <a:spLocks noChangeArrowheads="1"/>
          </p:cNvSpPr>
          <p:nvPr/>
        </p:nvSpPr>
        <p:spPr bwMode="auto">
          <a:xfrm>
            <a:off x="6156325" y="4365625"/>
            <a:ext cx="10985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800" dirty="0">
                <a:latin typeface="Arial" pitchFamily="34" charset="0"/>
              </a:rPr>
              <a:t>Ранние</a:t>
            </a:r>
          </a:p>
          <a:p>
            <a:r>
              <a:rPr lang="ru-RU" altLang="ru-RU" sz="1800" dirty="0">
                <a:latin typeface="Arial" pitchFamily="34" charset="0"/>
              </a:rPr>
              <a:t>(на 6-21 </a:t>
            </a:r>
          </a:p>
          <a:p>
            <a:r>
              <a:rPr lang="ru-RU" altLang="ru-RU" sz="1800" dirty="0">
                <a:latin typeface="Arial" pitchFamily="34" charset="0"/>
              </a:rPr>
              <a:t>сутки)</a:t>
            </a:r>
          </a:p>
        </p:txBody>
      </p:sp>
      <p:sp>
        <p:nvSpPr>
          <p:cNvPr id="6162" name="Text Box 92"/>
          <p:cNvSpPr txBox="1">
            <a:spLocks noChangeArrowheads="1"/>
          </p:cNvSpPr>
          <p:nvPr/>
        </p:nvSpPr>
        <p:spPr bwMode="auto">
          <a:xfrm>
            <a:off x="7667625" y="4292600"/>
            <a:ext cx="1266825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800">
                <a:latin typeface="Arial" pitchFamily="34" charset="0"/>
              </a:rPr>
              <a:t>Поздние</a:t>
            </a:r>
          </a:p>
          <a:p>
            <a:r>
              <a:rPr lang="ru-RU" altLang="ru-RU" sz="1800">
                <a:latin typeface="Arial" pitchFamily="34" charset="0"/>
              </a:rPr>
              <a:t>(после 21 </a:t>
            </a:r>
          </a:p>
          <a:p>
            <a:r>
              <a:rPr lang="ru-RU" altLang="ru-RU" sz="1800">
                <a:latin typeface="Arial" pitchFamily="34" charset="0"/>
              </a:rPr>
              <a:t>суток)</a:t>
            </a:r>
          </a:p>
        </p:txBody>
      </p:sp>
      <p:sp>
        <p:nvSpPr>
          <p:cNvPr id="6163" name="Line 93"/>
          <p:cNvSpPr>
            <a:spLocks noChangeShapeType="1"/>
          </p:cNvSpPr>
          <p:nvPr/>
        </p:nvSpPr>
        <p:spPr bwMode="auto">
          <a:xfrm flipH="1">
            <a:off x="1187450" y="3644900"/>
            <a:ext cx="64770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64" name="Line 94"/>
          <p:cNvSpPr>
            <a:spLocks noChangeShapeType="1"/>
          </p:cNvSpPr>
          <p:nvPr/>
        </p:nvSpPr>
        <p:spPr bwMode="auto">
          <a:xfrm>
            <a:off x="2843213" y="3644900"/>
            <a:ext cx="433387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65" name="Line 95"/>
          <p:cNvSpPr>
            <a:spLocks noChangeShapeType="1"/>
          </p:cNvSpPr>
          <p:nvPr/>
        </p:nvSpPr>
        <p:spPr bwMode="auto">
          <a:xfrm flipH="1">
            <a:off x="395288" y="4292600"/>
            <a:ext cx="5048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66" name="Line 96"/>
          <p:cNvSpPr>
            <a:spLocks noChangeShapeType="1"/>
          </p:cNvSpPr>
          <p:nvPr/>
        </p:nvSpPr>
        <p:spPr bwMode="auto">
          <a:xfrm>
            <a:off x="1476375" y="4292600"/>
            <a:ext cx="1008063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67" name="Line 97"/>
          <p:cNvSpPr>
            <a:spLocks noChangeShapeType="1"/>
          </p:cNvSpPr>
          <p:nvPr/>
        </p:nvSpPr>
        <p:spPr bwMode="auto">
          <a:xfrm>
            <a:off x="1187450" y="4292600"/>
            <a:ext cx="431800" cy="1223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68" name="Line 98"/>
          <p:cNvSpPr>
            <a:spLocks noChangeShapeType="1"/>
          </p:cNvSpPr>
          <p:nvPr/>
        </p:nvSpPr>
        <p:spPr bwMode="auto">
          <a:xfrm flipH="1">
            <a:off x="5508625" y="3284538"/>
            <a:ext cx="719138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69" name="Line 99"/>
          <p:cNvSpPr>
            <a:spLocks noChangeShapeType="1"/>
          </p:cNvSpPr>
          <p:nvPr/>
        </p:nvSpPr>
        <p:spPr bwMode="auto">
          <a:xfrm>
            <a:off x="7092950" y="3284538"/>
            <a:ext cx="35877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70" name="Line 100"/>
          <p:cNvSpPr>
            <a:spLocks noChangeShapeType="1"/>
          </p:cNvSpPr>
          <p:nvPr/>
        </p:nvSpPr>
        <p:spPr bwMode="auto">
          <a:xfrm flipH="1">
            <a:off x="4643438" y="4221163"/>
            <a:ext cx="504825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71" name="Line 101"/>
          <p:cNvSpPr>
            <a:spLocks noChangeShapeType="1"/>
          </p:cNvSpPr>
          <p:nvPr/>
        </p:nvSpPr>
        <p:spPr bwMode="auto">
          <a:xfrm>
            <a:off x="5508625" y="4292600"/>
            <a:ext cx="358775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72" name="Line 102"/>
          <p:cNvSpPr>
            <a:spLocks noChangeShapeType="1"/>
          </p:cNvSpPr>
          <p:nvPr/>
        </p:nvSpPr>
        <p:spPr bwMode="auto">
          <a:xfrm flipH="1">
            <a:off x="6732588" y="4005263"/>
            <a:ext cx="287337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73" name="Line 103"/>
          <p:cNvSpPr>
            <a:spLocks noChangeShapeType="1"/>
          </p:cNvSpPr>
          <p:nvPr/>
        </p:nvSpPr>
        <p:spPr bwMode="auto">
          <a:xfrm>
            <a:off x="7667625" y="4076700"/>
            <a:ext cx="433388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11560" y="332656"/>
            <a:ext cx="7646615" cy="1368152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altLang="ru-RU" sz="36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помощь на </a:t>
            </a:r>
            <a:r>
              <a:rPr lang="ru-RU" altLang="ru-RU" sz="36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догоспитальном</a:t>
            </a:r>
            <a:r>
              <a:rPr lang="ru-RU" altLang="ru-RU" sz="36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этапе 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>
          <a:xfrm>
            <a:off x="107504" y="1268760"/>
            <a:ext cx="8884096" cy="5256584"/>
          </a:xfrm>
          <a:prstGeom prst="rect">
            <a:avLst/>
          </a:prstGeom>
        </p:spPr>
        <p:txBody>
          <a:bodyPr>
            <a:noAutofit/>
          </a:bodyPr>
          <a:lstStyle/>
          <a:p>
            <a:pPr marL="514350" indent="-514350" fontAlgn="auto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Остановку кровотечения !!!</a:t>
            </a:r>
          </a:p>
          <a:p>
            <a:pPr marL="514350" indent="-514350" fontAlgn="auto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Наложение повязки </a:t>
            </a:r>
          </a:p>
          <a:p>
            <a:pPr marL="514350" indent="-514350" fontAlgn="auto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Транспортная иммобилизация.</a:t>
            </a:r>
          </a:p>
          <a:p>
            <a:pPr marL="514350" indent="-514350" fontAlgn="auto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Раны смазывают 5% йодной настойкой</a:t>
            </a:r>
          </a:p>
          <a:p>
            <a:pPr marL="514350" indent="-514350" fontAlgn="auto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Удаляют из раны свободно лежащие крупные инородные тела</a:t>
            </a:r>
          </a:p>
          <a:p>
            <a:pPr marL="514350" indent="-514350" fontAlgn="auto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рану накладывают стерильные салфетки </a:t>
            </a:r>
          </a:p>
          <a:p>
            <a:pPr marL="514350" indent="-514350" fontAlgn="auto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Укладывают ватно-марлевые подушечки </a:t>
            </a:r>
          </a:p>
          <a:p>
            <a:pPr marL="514350" indent="-514350" fontAlgn="auto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Накладывают повязку </a:t>
            </a:r>
          </a:p>
          <a:p>
            <a:pPr marL="514350" indent="-514350" fontAlgn="auto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Транспортируют в хирургическое отделение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06032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93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6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3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7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4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61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8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4" grpId="0"/>
      <p:bldP spid="5939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IMG_0172"/>
          <p:cNvPicPr>
            <a:picLocks noChangeAspect="1" noChangeArrowheads="1"/>
          </p:cNvPicPr>
          <p:nvPr/>
        </p:nvPicPr>
        <p:blipFill>
          <a:blip r:embed="rId2">
            <a:lum bright="18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788" b="50618"/>
          <a:stretch>
            <a:fillRect/>
          </a:stretch>
        </p:blipFill>
        <p:spPr bwMode="auto">
          <a:xfrm>
            <a:off x="148556" y="343191"/>
            <a:ext cx="3128838" cy="3179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3" descr="IMG_0172"/>
          <p:cNvPicPr>
            <a:picLocks noChangeAspect="1" noChangeArrowheads="1"/>
          </p:cNvPicPr>
          <p:nvPr/>
        </p:nvPicPr>
        <p:blipFill>
          <a:blip r:embed="rId2" cstate="print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23" t="49834"/>
          <a:stretch>
            <a:fillRect/>
          </a:stretch>
        </p:blipFill>
        <p:spPr bwMode="auto">
          <a:xfrm>
            <a:off x="3205772" y="3449409"/>
            <a:ext cx="2976887" cy="290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4" descr="IMG_0172"/>
          <p:cNvPicPr>
            <a:picLocks noChangeAspect="1" noChangeArrowheads="1"/>
          </p:cNvPicPr>
          <p:nvPr/>
        </p:nvPicPr>
        <p:blipFill>
          <a:blip r:embed="rId2" cstate="print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686" r="52045"/>
          <a:stretch>
            <a:fillRect/>
          </a:stretch>
        </p:blipFill>
        <p:spPr bwMode="auto">
          <a:xfrm>
            <a:off x="148556" y="3593274"/>
            <a:ext cx="2976887" cy="2764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5" descr="IMG_0172"/>
          <p:cNvPicPr>
            <a:picLocks noChangeAspect="1" noChangeArrowheads="1"/>
          </p:cNvPicPr>
          <p:nvPr/>
        </p:nvPicPr>
        <p:blipFill>
          <a:blip r:embed="rId2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99" b="50653"/>
          <a:stretch>
            <a:fillRect/>
          </a:stretch>
        </p:blipFill>
        <p:spPr bwMode="auto">
          <a:xfrm>
            <a:off x="3284330" y="343191"/>
            <a:ext cx="2865364" cy="3063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6918" name="Rectangle 6"/>
          <p:cNvSpPr>
            <a:spLocks noGrp="1" noRot="1" noChangeArrowheads="1"/>
          </p:cNvSpPr>
          <p:nvPr>
            <p:ph type="title"/>
          </p:nvPr>
        </p:nvSpPr>
        <p:spPr>
          <a:xfrm>
            <a:off x="6334610" y="620688"/>
            <a:ext cx="2660834" cy="460851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4000" b="0" cap="none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Первичная хирургическая обработка раны</a:t>
            </a:r>
            <a:endParaRPr lang="ru-RU" sz="4000" cap="none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548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7" y="260648"/>
            <a:ext cx="8559922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 ВЫПОЛНЕНИЯ ПЕРВИЧНОЙ ХИРУРГИЧЕСКОЙ ОБРАБОТКИ РАНЫ</a:t>
            </a:r>
          </a:p>
          <a:p>
            <a:r>
              <a:rPr lang="ru-RU" sz="20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indent="-457200">
              <a:buAutoNum type="arabicPeriod"/>
            </a:pPr>
            <a:r>
              <a:rPr lang="ru-RU" sz="20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Уложить больного на кушетку, операционный стол. </a:t>
            </a:r>
          </a:p>
          <a:p>
            <a:pPr marL="457200" indent="-457200">
              <a:buAutoNum type="arabicPeriod"/>
            </a:pPr>
            <a:r>
              <a:rPr lang="ru-RU" sz="20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Надеть стерильные перчатки.</a:t>
            </a:r>
          </a:p>
          <a:p>
            <a:pPr marL="457200" indent="-457200">
              <a:buAutoNum type="arabicPeriod"/>
            </a:pPr>
            <a:r>
              <a:rPr lang="ru-RU" sz="20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Взять пинцет и тампоном, смоченным эфиром или нашатырным спиртом, очистить кожу вокруг раны от загрязнения.</a:t>
            </a:r>
          </a:p>
          <a:p>
            <a:pPr marL="457200" indent="-457200">
              <a:buAutoNum type="arabicPeriod"/>
            </a:pPr>
            <a:r>
              <a:rPr lang="ru-RU" sz="20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Сухим тампоном или тампоном, смоченным перекисью водорода (фурацилином), удалить свободнолежащие в ране инородные тела и сгустки крови.</a:t>
            </a:r>
          </a:p>
          <a:p>
            <a:pPr marL="457200" indent="-457200">
              <a:buAutoNum type="arabicPeriod"/>
            </a:pPr>
            <a:r>
              <a:rPr lang="ru-RU" sz="20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Тампоном, смоченным </a:t>
            </a:r>
            <a:r>
              <a:rPr lang="ru-RU" sz="2000" dirty="0" err="1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йодонатом</a:t>
            </a:r>
            <a:r>
              <a:rPr lang="ru-RU" sz="20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(спиртовым раствором </a:t>
            </a:r>
            <a:r>
              <a:rPr lang="ru-RU" sz="2000" dirty="0" err="1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хлоргексидина</a:t>
            </a:r>
            <a:r>
              <a:rPr lang="ru-RU" sz="20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обработать операционное поле от центра к периферии.</a:t>
            </a:r>
          </a:p>
          <a:p>
            <a:pPr marL="457200" indent="-457200">
              <a:buAutoNum type="arabicPeriod"/>
            </a:pPr>
            <a:r>
              <a:rPr lang="ru-RU" sz="20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Отграничить операционное поле стерильным бельем. </a:t>
            </a:r>
          </a:p>
          <a:p>
            <a:pPr marL="457200" indent="-457200">
              <a:buAutoNum type="arabicPeriod"/>
            </a:pPr>
            <a:r>
              <a:rPr lang="ru-RU" sz="20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Тампоном, смоченным </a:t>
            </a:r>
            <a:r>
              <a:rPr lang="ru-RU" sz="2000" dirty="0" err="1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йодонатом</a:t>
            </a:r>
            <a:r>
              <a:rPr lang="ru-RU" sz="20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(спиртовым раствором </a:t>
            </a:r>
            <a:r>
              <a:rPr lang="ru-RU" sz="2000" dirty="0" err="1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хлоргексидина</a:t>
            </a:r>
            <a:r>
              <a:rPr lang="ru-RU" sz="20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обработать операционное поле. </a:t>
            </a:r>
          </a:p>
          <a:p>
            <a:pPr marL="457200" indent="-457200">
              <a:buAutoNum type="arabicPeriod"/>
            </a:pPr>
            <a:r>
              <a:rPr lang="ru-RU" sz="20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помощью скальпеля рассечь рану на протяжении. </a:t>
            </a:r>
          </a:p>
          <a:p>
            <a:pPr marL="457200" indent="-457200">
              <a:buAutoNum type="arabicPeriod"/>
            </a:pPr>
            <a:r>
              <a:rPr lang="ru-RU" sz="20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Иссечь, по возможности, края, стенки и дно раны, удалить все поврежденные, загрязненные, пропитанные кровью ткани. </a:t>
            </a:r>
          </a:p>
          <a:p>
            <a:pPr marL="457200" indent="-457200">
              <a:buAutoNum type="arabicPeriod"/>
            </a:pPr>
            <a:r>
              <a:rPr lang="ru-RU" sz="20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Заменить перчатки. </a:t>
            </a:r>
          </a:p>
          <a:p>
            <a:pPr marL="457200" indent="-457200">
              <a:buAutoNum type="arabicPeriod"/>
            </a:pPr>
            <a:r>
              <a:rPr lang="ru-RU" sz="20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Рану отграничить стерильной простыней.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572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61536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 Заменить инструментарий. </a:t>
            </a:r>
          </a:p>
          <a:p>
            <a:endParaRPr lang="ru-RU" sz="2400" dirty="0">
              <a:solidFill>
                <a:srgbClr val="25252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 Тщательно перевязать кровоточащие сосуды, крупные – прошить. </a:t>
            </a:r>
          </a:p>
          <a:p>
            <a:endParaRPr lang="ru-RU" sz="2400" dirty="0">
              <a:solidFill>
                <a:srgbClr val="25252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 Решить вопрос о наложении швов: а) наложить первичные швы   (рану прошить нитками, края раны свести, нитки завязать); б) наложить первично-отсроченные швы (рану прошить нитками, края раны не сводить, нити не завязывать, повязка с антисептиком). </a:t>
            </a:r>
          </a:p>
          <a:p>
            <a:endParaRPr lang="ru-RU" sz="2400" dirty="0">
              <a:solidFill>
                <a:srgbClr val="25252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 Обработать операционное поле тампоном, смоченным </a:t>
            </a:r>
            <a:r>
              <a:rPr lang="ru-RU" sz="2400" dirty="0" err="1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йодонатом</a:t>
            </a:r>
            <a:r>
              <a:rPr lang="ru-RU" sz="24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(спиртовым раствором </a:t>
            </a:r>
            <a:r>
              <a:rPr lang="ru-RU" sz="2400" dirty="0" err="1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хлоргексидина</a:t>
            </a:r>
            <a:r>
              <a:rPr lang="ru-RU" sz="24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ru-RU" sz="2400" dirty="0">
              <a:solidFill>
                <a:srgbClr val="25252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16. Наложить сухую асептическую повязку. Выполнить перевязку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93254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3" y="980728"/>
            <a:ext cx="7632848" cy="446425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27583" y="188640"/>
            <a:ext cx="624205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  <a:t>а - иссечение краёв, стенок и дна раны;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D793A1-7F71-865E-1CB0-C4C58248A420}"/>
              </a:ext>
            </a:extLst>
          </p:cNvPr>
          <p:cNvSpPr txBox="1"/>
          <p:nvPr/>
        </p:nvSpPr>
        <p:spPr>
          <a:xfrm>
            <a:off x="2627784" y="5444984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11ADD3">
                    <a:lumMod val="5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 б - наложение первичного шва.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7921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76672"/>
            <a:ext cx="8784976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Противопоказаниями к первичной хирургической обработке раны являются: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общее тяжелое состояние пострадавшего (шок, острая анемия и др.); в этих случаях ее производят после улучшения состояния больного;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гнойной инфекции в ране.</a:t>
            </a:r>
          </a:p>
        </p:txBody>
      </p:sp>
    </p:spTree>
    <p:extLst>
      <p:ext uri="{BB962C8B-B14F-4D97-AF65-F5344CB8AC3E}">
        <p14:creationId xmlns:p14="http://schemas.microsoft.com/office/powerpoint/2010/main" val="34244774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 Box 1"/>
          <p:cNvSpPr txBox="1">
            <a:spLocks noChangeArrowheads="1"/>
          </p:cNvSpPr>
          <p:nvPr/>
        </p:nvSpPr>
        <p:spPr bwMode="auto">
          <a:xfrm>
            <a:off x="564124" y="559481"/>
            <a:ext cx="7968316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ru-RU" sz="4400" b="1" dirty="0">
                <a:solidFill>
                  <a:schemeClr val="accent5">
                    <a:lumMod val="50000"/>
                  </a:schemeClr>
                </a:solidFill>
              </a:rPr>
              <a:t>Заживление ран</a:t>
            </a:r>
          </a:p>
        </p:txBody>
      </p:sp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251521" y="1313854"/>
            <a:ext cx="8560692" cy="2331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9pPr>
          </a:lstStyle>
          <a:p>
            <a:pPr algn="just">
              <a:spcBef>
                <a:spcPts val="450"/>
              </a:spcBef>
              <a:buClrTx/>
              <a:buFontTx/>
              <a:buNone/>
            </a:pPr>
            <a:r>
              <a:rPr lang="ru-RU" sz="2400" dirty="0">
                <a:solidFill>
                  <a:srgbClr val="000000"/>
                </a:solidFill>
              </a:rPr>
              <a:t>происходит без нагноения и образования видимой межуточной ткани с последующим развитием линейного рубца. Протекает в ранах с ровными жизнеспособными краями, отстающими друг от друга не более чем на 1 см, при отсутствии раневой инфекции. Типичными примером такого заживления служат операционные раны</a:t>
            </a: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80" t="18460" r="76006" b="66003"/>
          <a:stretch>
            <a:fillRect/>
          </a:stretch>
        </p:blipFill>
        <p:spPr bwMode="auto">
          <a:xfrm>
            <a:off x="755575" y="3924652"/>
            <a:ext cx="2735262" cy="296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>
                    <a:lum contrast="18000"/>
                  </a:blip>
                  <a:srcRect l="12280" t="18460" r="76006" b="66003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3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52" t="18575" r="39627" b="66220"/>
          <a:stretch>
            <a:fillRect/>
          </a:stretch>
        </p:blipFill>
        <p:spPr bwMode="auto">
          <a:xfrm>
            <a:off x="3516432" y="3905250"/>
            <a:ext cx="2687638" cy="295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>
                    <a:lum contrast="18000"/>
                  </a:blip>
                  <a:srcRect l="48752" t="18575" r="39627" b="66220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3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46" t="18575" r="3018" b="66335"/>
          <a:stretch>
            <a:fillRect/>
          </a:stretch>
        </p:blipFill>
        <p:spPr bwMode="auto">
          <a:xfrm>
            <a:off x="6243637" y="3905250"/>
            <a:ext cx="2568575" cy="295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>
                    <a:lum contrast="18000"/>
                  </a:blip>
                  <a:srcRect l="85146" t="18575" r="3018" b="66335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83602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 Box 1"/>
          <p:cNvSpPr txBox="1">
            <a:spLocks noChangeArrowheads="1"/>
          </p:cNvSpPr>
          <p:nvPr/>
        </p:nvSpPr>
        <p:spPr bwMode="auto">
          <a:xfrm>
            <a:off x="755576" y="620688"/>
            <a:ext cx="8147050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  <a:t>Рубец после заживления первичным натяжением</a:t>
            </a: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>
            <a:lum bright="6000" contras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00808"/>
            <a:ext cx="7034857" cy="458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>
                    <a:lum bright="6000" contrast="48000"/>
                  </a:blip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686266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 Box 1"/>
          <p:cNvSpPr txBox="1">
            <a:spLocks noChangeArrowheads="1"/>
          </p:cNvSpPr>
          <p:nvPr/>
        </p:nvSpPr>
        <p:spPr bwMode="auto">
          <a:xfrm>
            <a:off x="251521" y="260648"/>
            <a:ext cx="8502034" cy="143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ru-RU" sz="3600" b="1" dirty="0">
                <a:solidFill>
                  <a:schemeClr val="accent5">
                    <a:lumMod val="50000"/>
                  </a:schemeClr>
                </a:solidFill>
              </a:rPr>
              <a:t>Заживление вторичными натяжением</a:t>
            </a:r>
          </a:p>
        </p:txBody>
      </p:sp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390446" y="1511300"/>
            <a:ext cx="8284970" cy="2061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9pPr>
          </a:lstStyle>
          <a:p>
            <a:pPr algn="just">
              <a:spcBef>
                <a:spcPts val="450"/>
              </a:spcBef>
              <a:buClrTx/>
              <a:buFontTx/>
              <a:buNone/>
            </a:pPr>
            <a:r>
              <a:rPr lang="ru-RU" sz="2400" dirty="0">
                <a:solidFill>
                  <a:schemeClr val="tx1"/>
                </a:solidFill>
              </a:rPr>
              <a:t>происходит через нагноение с образованием видимой соединительной ткани и последующим развитием грубого рубца. Имеет место при развитии раневой инфекции и наличии обширных дефектов тканей, не допускающих первичного сопоставления стенок раны.</a:t>
            </a: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12" t="52200" r="76019" b="32845"/>
          <a:stretch>
            <a:fillRect/>
          </a:stretch>
        </p:blipFill>
        <p:spPr bwMode="auto">
          <a:xfrm>
            <a:off x="499374" y="3700873"/>
            <a:ext cx="2808287" cy="303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>
                    <a:lum contrast="12000"/>
                  </a:blip>
                  <a:srcRect l="12212" t="52200" r="76019" b="32845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82" t="52113" r="39598" b="32845"/>
          <a:stretch>
            <a:fillRect/>
          </a:stretch>
        </p:blipFill>
        <p:spPr bwMode="auto">
          <a:xfrm>
            <a:off x="3323635" y="3717031"/>
            <a:ext cx="2663825" cy="302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>
                    <a:lum contrast="12000"/>
                  </a:blip>
                  <a:srcRect l="48482" t="52113" r="39598" b="32845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3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98" t="52406" r="3120" b="33273"/>
          <a:stretch>
            <a:fillRect/>
          </a:stretch>
        </p:blipFill>
        <p:spPr bwMode="auto">
          <a:xfrm>
            <a:off x="6018292" y="3713573"/>
            <a:ext cx="2735263" cy="302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>
                    <a:lum contrast="12000"/>
                  </a:blip>
                  <a:srcRect l="84998" t="52406" r="3120" b="33273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9679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 Box 1"/>
          <p:cNvSpPr txBox="1">
            <a:spLocks noChangeArrowheads="1"/>
          </p:cNvSpPr>
          <p:nvPr/>
        </p:nvSpPr>
        <p:spPr bwMode="auto">
          <a:xfrm>
            <a:off x="683568" y="548680"/>
            <a:ext cx="8270875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ru-RU" sz="3200" b="1" dirty="0">
                <a:solidFill>
                  <a:schemeClr val="accent5">
                    <a:lumMod val="50000"/>
                  </a:schemeClr>
                </a:solidFill>
              </a:rPr>
              <a:t>Рубцы после заживления раны вторичным натяжением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>
            <a:lum bright="6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17140"/>
            <a:ext cx="7560840" cy="4821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>
                    <a:lum bright="6000" contrast="42000"/>
                  </a:blip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178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 Box 1"/>
          <p:cNvSpPr txBox="1">
            <a:spLocks noChangeArrowheads="1"/>
          </p:cNvSpPr>
          <p:nvPr/>
        </p:nvSpPr>
        <p:spPr bwMode="auto">
          <a:xfrm>
            <a:off x="287524" y="29019"/>
            <a:ext cx="8568952" cy="131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ru-RU" sz="4800" b="1" dirty="0">
                <a:solidFill>
                  <a:schemeClr val="accent5">
                    <a:lumMod val="50000"/>
                  </a:schemeClr>
                </a:solidFill>
              </a:rPr>
              <a:t>Заживление ран по струпом </a:t>
            </a:r>
          </a:p>
        </p:txBody>
      </p:sp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287524" y="1124744"/>
            <a:ext cx="8568952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9pPr>
          </a:lstStyle>
          <a:p>
            <a:pPr algn="just">
              <a:spcBef>
                <a:spcPts val="500"/>
              </a:spcBef>
              <a:buClrTx/>
              <a:buFontTx/>
              <a:buNone/>
            </a:pPr>
            <a:r>
              <a:rPr lang="ru-RU" sz="2800" dirty="0">
                <a:solidFill>
                  <a:schemeClr val="tx1"/>
                </a:solidFill>
              </a:rPr>
              <a:t>происходит без образования рубца в поверхностных ранах при сохраненном ростковом слое кожи. Быстрая регенерация эпидермиса происходит по струпом, состоящим из фибрина и форменных элементов крови.</a:t>
            </a:r>
          </a:p>
        </p:txBody>
      </p:sp>
      <p:grpSp>
        <p:nvGrpSpPr>
          <p:cNvPr id="29699" name="Group 3"/>
          <p:cNvGrpSpPr>
            <a:grpSpLocks/>
          </p:cNvGrpSpPr>
          <p:nvPr/>
        </p:nvGrpSpPr>
        <p:grpSpPr bwMode="auto">
          <a:xfrm>
            <a:off x="1070374" y="3582069"/>
            <a:ext cx="2511425" cy="2944813"/>
            <a:chOff x="91" y="1860"/>
            <a:chExt cx="1582" cy="1855"/>
          </a:xfrm>
        </p:grpSpPr>
        <p:pic>
          <p:nvPicPr>
            <p:cNvPr id="29700" name="Picture 4"/>
            <p:cNvPicPr>
              <a:picLocks noChangeAspect="1" noChangeArrowheads="1"/>
            </p:cNvPicPr>
            <p:nvPr/>
          </p:nvPicPr>
          <p:blipFill>
            <a:blip r:embed="rId3">
              <a:lum contras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98" t="78467" r="76112" b="5362"/>
            <a:stretch>
              <a:fillRect/>
            </a:stretch>
          </p:blipFill>
          <p:spPr bwMode="auto">
            <a:xfrm>
              <a:off x="91" y="1860"/>
              <a:ext cx="1582" cy="18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>
                      <a:lum contrast="12000"/>
                    </a:blip>
                    <a:srcRect l="12198" t="78467" r="76112" b="5362"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29701" name="Text Box 5"/>
            <p:cNvSpPr txBox="1">
              <a:spLocks noChangeArrowheads="1"/>
            </p:cNvSpPr>
            <p:nvPr/>
          </p:nvSpPr>
          <p:spPr bwMode="auto">
            <a:xfrm>
              <a:off x="91" y="1860"/>
              <a:ext cx="1582" cy="18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29702" name="Picture 6"/>
          <p:cNvPicPr>
            <a:picLocks noChangeAspect="1" noChangeArrowheads="1"/>
          </p:cNvPicPr>
          <p:nvPr/>
        </p:nvPicPr>
        <p:blipFill>
          <a:blip r:embed="rId3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03" t="78261" r="39529" b="5362"/>
          <a:stretch>
            <a:fillRect/>
          </a:stretch>
        </p:blipFill>
        <p:spPr bwMode="auto">
          <a:xfrm>
            <a:off x="3600065" y="3573016"/>
            <a:ext cx="2447925" cy="295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>
                    <a:lum contrast="12000"/>
                  </a:blip>
                  <a:srcRect l="48703" t="78261" r="39529" b="5362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9703" name="Picture 7"/>
          <p:cNvPicPr>
            <a:picLocks noChangeAspect="1" noChangeArrowheads="1"/>
          </p:cNvPicPr>
          <p:nvPr/>
        </p:nvPicPr>
        <p:blipFill>
          <a:blip r:embed="rId3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52" t="78558" r="2969" b="5563"/>
          <a:stretch>
            <a:fillRect/>
          </a:stretch>
        </p:blipFill>
        <p:spPr bwMode="auto">
          <a:xfrm>
            <a:off x="6076510" y="3563386"/>
            <a:ext cx="2592388" cy="295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>
                    <a:lum contrast="12000"/>
                  </a:blip>
                  <a:srcRect l="85052" t="78558" r="2969" b="5563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74032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 Box 1"/>
          <p:cNvSpPr txBox="1">
            <a:spLocks noChangeArrowheads="1"/>
          </p:cNvSpPr>
          <p:nvPr/>
        </p:nvSpPr>
        <p:spPr bwMode="auto">
          <a:xfrm>
            <a:off x="1687512" y="423862"/>
            <a:ext cx="587057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ru-RU" sz="3200" b="1" dirty="0">
                <a:solidFill>
                  <a:schemeClr val="accent5">
                    <a:lumMod val="50000"/>
                  </a:schemeClr>
                </a:solidFill>
              </a:rPr>
              <a:t>Заживление раны под струпом</a:t>
            </a: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492" y="1412776"/>
            <a:ext cx="6883400" cy="4859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>
                    <a:lum contrast="12000"/>
                  </a:blip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207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1"/>
          <p:cNvSpPr txBox="1">
            <a:spLocks noChangeArrowheads="1"/>
          </p:cNvSpPr>
          <p:nvPr/>
        </p:nvSpPr>
        <p:spPr bwMode="auto">
          <a:xfrm>
            <a:off x="936625" y="1695450"/>
            <a:ext cx="6624638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395536" y="1324898"/>
            <a:ext cx="8136904" cy="1130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9pPr>
          </a:lstStyle>
          <a:p>
            <a:pPr algn="just">
              <a:spcBef>
                <a:spcPts val="400"/>
              </a:spcBef>
              <a:buClrTx/>
              <a:buFontTx/>
              <a:buNone/>
            </a:pPr>
            <a:r>
              <a:rPr lang="ru-RU" sz="2200" b="1" dirty="0">
                <a:solidFill>
                  <a:schemeClr val="tx1"/>
                </a:solidFill>
              </a:rPr>
              <a:t>Асептические - </a:t>
            </a:r>
            <a:r>
              <a:rPr lang="ru-RU" sz="2200" dirty="0">
                <a:solidFill>
                  <a:schemeClr val="tx1"/>
                </a:solidFill>
              </a:rPr>
              <a:t> нанесенные в стерильных условиях операционной.</a:t>
            </a: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395536" y="333695"/>
            <a:ext cx="8280920" cy="105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9pPr>
          </a:lstStyle>
          <a:p>
            <a:pPr algn="just">
              <a:spcBef>
                <a:spcPts val="400"/>
              </a:spcBef>
              <a:buClrTx/>
              <a:buFontTx/>
              <a:buNone/>
            </a:pPr>
            <a:r>
              <a:rPr lang="ru-RU" sz="2200" b="1" dirty="0">
                <a:solidFill>
                  <a:schemeClr val="tx1"/>
                </a:solidFill>
              </a:rPr>
              <a:t>Гнойные</a:t>
            </a:r>
            <a:r>
              <a:rPr lang="ru-RU" sz="2200" dirty="0"/>
              <a:t> </a:t>
            </a:r>
            <a:r>
              <a:rPr lang="ru-RU" sz="2200" dirty="0">
                <a:solidFill>
                  <a:srgbClr val="000000"/>
                </a:solidFill>
              </a:rPr>
              <a:t>–  при вскрытии гнойных очагов (абсцесс, флегмона и др.)</a:t>
            </a:r>
            <a:r>
              <a:rPr lang="ru-RU" sz="1600" dirty="0">
                <a:solidFill>
                  <a:srgbClr val="000000"/>
                </a:solidFill>
              </a:rPr>
              <a:t> </a:t>
            </a:r>
          </a:p>
          <a:p>
            <a:pPr algn="just">
              <a:spcBef>
                <a:spcPts val="400"/>
              </a:spcBef>
              <a:buClrTx/>
              <a:buFontTx/>
              <a:buNone/>
            </a:pPr>
            <a:endParaRPr lang="ru-RU" sz="1600" dirty="0">
              <a:solidFill>
                <a:srgbClr val="000000"/>
              </a:solidFill>
            </a:endParaRP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314838"/>
            <a:ext cx="4176464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>
                    <a:lum contrast="12000"/>
                  </a:blip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4">
            <a:lum bright="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950" y="2332702"/>
            <a:ext cx="4077666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>
                    <a:lum bright="6000" contrast="18000"/>
                  </a:blip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973401" y="5626734"/>
            <a:ext cx="2985824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9pPr>
          </a:lstStyle>
          <a:p>
            <a:pPr algn="ctr">
              <a:spcBef>
                <a:spcPts val="1000"/>
              </a:spcBef>
              <a:buClrTx/>
              <a:buFontTx/>
              <a:buNone/>
            </a:pP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</a:rPr>
              <a:t>Асептическая резаная рана</a:t>
            </a: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4799181" y="5632130"/>
            <a:ext cx="4375631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</a:defRPr>
            </a:lvl9pPr>
          </a:lstStyle>
          <a:p>
            <a:pPr algn="ctr">
              <a:spcBef>
                <a:spcPts val="1125"/>
              </a:spcBef>
              <a:buClrTx/>
              <a:buFontTx/>
              <a:buNone/>
            </a:pP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</a:rPr>
              <a:t>Гнойная рана с обилием некротических тканей </a:t>
            </a:r>
          </a:p>
        </p:txBody>
      </p:sp>
    </p:spTree>
    <p:extLst>
      <p:ext uri="{BB962C8B-B14F-4D97-AF65-F5344CB8AC3E}">
        <p14:creationId xmlns:p14="http://schemas.microsoft.com/office/powerpoint/2010/main" val="25374767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Text Box 4"/>
          <p:cNvSpPr txBox="1">
            <a:spLocks noChangeArrowheads="1"/>
          </p:cNvSpPr>
          <p:nvPr/>
        </p:nvSpPr>
        <p:spPr bwMode="auto">
          <a:xfrm>
            <a:off x="1600200" y="692696"/>
            <a:ext cx="6781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3600" b="1" dirty="0">
                <a:solidFill>
                  <a:schemeClr val="accent5">
                    <a:lumMod val="50000"/>
                  </a:schemeClr>
                </a:solidFill>
              </a:rPr>
              <a:t>Фазы раневого процесса</a:t>
            </a:r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533400" y="1628800"/>
            <a:ext cx="7848600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indent="195263" algn="ctr" eaLnBrk="1" hangingPunct="1"/>
            <a:r>
              <a:rPr lang="ru-RU" altLang="ru-RU" sz="2800" dirty="0"/>
              <a:t>1. Фаза воспаления,(начинается сразу после травмы), объединяет процессы альтерации, экссудации, </a:t>
            </a:r>
            <a:r>
              <a:rPr lang="ru-RU" altLang="ru-RU" sz="2800" dirty="0" err="1"/>
              <a:t>некролиза</a:t>
            </a:r>
            <a:r>
              <a:rPr lang="ru-RU" altLang="ru-RU" sz="2800" dirty="0"/>
              <a:t> — очищения раны от некротических тканей.</a:t>
            </a:r>
          </a:p>
          <a:p>
            <a:pPr indent="195263" algn="ctr" eaLnBrk="1" hangingPunct="1"/>
            <a:r>
              <a:rPr lang="ru-RU" altLang="ru-RU" sz="2800" dirty="0"/>
              <a:t>  2.Фаза пролиферации(начинается на 2-3 день    после ранения) — образование и созревание грануляционной ткани.</a:t>
            </a:r>
          </a:p>
          <a:p>
            <a:pPr indent="195263" algn="ctr" eaLnBrk="1" hangingPunct="1"/>
            <a:r>
              <a:rPr lang="ru-RU" altLang="ru-RU" sz="2800" dirty="0"/>
              <a:t>3. Фаза заживления (начинается через 2-4 недели)— созревание рубцовой ткани и </a:t>
            </a:r>
            <a:r>
              <a:rPr lang="ru-RU" altLang="ru-RU" sz="2800" dirty="0" err="1"/>
              <a:t>эпителизация</a:t>
            </a:r>
            <a:r>
              <a:rPr lang="ru-RU" altLang="ru-RU" sz="2800" dirty="0"/>
              <a:t> раны.</a:t>
            </a:r>
          </a:p>
        </p:txBody>
      </p:sp>
    </p:spTree>
    <p:extLst>
      <p:ext uri="{BB962C8B-B14F-4D97-AF65-F5344CB8AC3E}">
        <p14:creationId xmlns:p14="http://schemas.microsoft.com/office/powerpoint/2010/main" val="3085548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4" grpId="0"/>
      <p:bldP spid="5120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Rot="1" noChangeArrowheads="1"/>
          </p:cNvSpPr>
          <p:nvPr>
            <p:ph type="title" sz="quarter"/>
          </p:nvPr>
        </p:nvSpPr>
        <p:spPr>
          <a:xfrm>
            <a:off x="611560" y="238224"/>
            <a:ext cx="8157914" cy="696858"/>
          </a:xfrm>
        </p:spPr>
        <p:txBody>
          <a:bodyPr/>
          <a:lstStyle/>
          <a:p>
            <a:pPr eaLnBrk="1" hangingPunct="1">
              <a:defRPr/>
            </a:pPr>
            <a:r>
              <a:rPr lang="ru-RU" sz="3100" b="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методы лечения ран</a:t>
            </a:r>
            <a:r>
              <a:rPr lang="ru-RU" sz="3100" b="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27651" name="Picture 3" descr="IMG_0159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4666" y="908720"/>
            <a:ext cx="2576512" cy="19589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7652" name="Picture 4" descr="IMG_016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75513" y="908720"/>
            <a:ext cx="2074863" cy="19605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7653" name="Picture 5" descr="IMG_0163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56176" y="908720"/>
            <a:ext cx="2592288" cy="194421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7654" name="Picture 6" descr="IMG_0165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2668" y="3509918"/>
            <a:ext cx="3400177" cy="241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7655" name="Text Box 8"/>
          <p:cNvSpPr txBox="1">
            <a:spLocks noChangeArrowheads="1"/>
          </p:cNvSpPr>
          <p:nvPr/>
        </p:nvSpPr>
        <p:spPr bwMode="auto">
          <a:xfrm>
            <a:off x="839788" y="3049588"/>
            <a:ext cx="43322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1600" b="1">
                <a:latin typeface="Arial" pitchFamily="34" charset="0"/>
              </a:rPr>
              <a:t>Обработка раны пульсирующей струей</a:t>
            </a:r>
          </a:p>
        </p:txBody>
      </p:sp>
      <p:sp>
        <p:nvSpPr>
          <p:cNvPr id="27656" name="Text Box 9"/>
          <p:cNvSpPr txBox="1">
            <a:spLocks noChangeArrowheads="1"/>
          </p:cNvSpPr>
          <p:nvPr/>
        </p:nvSpPr>
        <p:spPr bwMode="auto">
          <a:xfrm>
            <a:off x="6120815" y="2925475"/>
            <a:ext cx="266429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1600" b="1" dirty="0">
                <a:latin typeface="Arial" pitchFamily="34" charset="0"/>
              </a:rPr>
              <a:t>Обработка  ультразвуком</a:t>
            </a:r>
          </a:p>
        </p:txBody>
      </p:sp>
      <p:sp>
        <p:nvSpPr>
          <p:cNvPr id="27657" name="Text Box 10"/>
          <p:cNvSpPr txBox="1">
            <a:spLocks noChangeArrowheads="1"/>
          </p:cNvSpPr>
          <p:nvPr/>
        </p:nvSpPr>
        <p:spPr bwMode="auto">
          <a:xfrm>
            <a:off x="1043608" y="6038751"/>
            <a:ext cx="2163763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1600" b="1" dirty="0">
                <a:latin typeface="Arial" pitchFamily="34" charset="0"/>
              </a:rPr>
              <a:t>Обработка  лазером</a:t>
            </a:r>
          </a:p>
        </p:txBody>
      </p:sp>
      <p:sp>
        <p:nvSpPr>
          <p:cNvPr id="27658" name="Text Box 11"/>
          <p:cNvSpPr txBox="1">
            <a:spLocks noChangeArrowheads="1"/>
          </p:cNvSpPr>
          <p:nvPr/>
        </p:nvSpPr>
        <p:spPr bwMode="auto">
          <a:xfrm>
            <a:off x="5750376" y="6021288"/>
            <a:ext cx="21844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1600" b="1" dirty="0">
                <a:latin typeface="Arial" pitchFamily="34" charset="0"/>
              </a:rPr>
              <a:t>Вакуумная терапия ран.</a:t>
            </a:r>
          </a:p>
        </p:txBody>
      </p:sp>
      <p:pic>
        <p:nvPicPr>
          <p:cNvPr id="27659" name="Picture 14" descr="vinano"/>
          <p:cNvPicPr>
            <a:picLocks noChangeAspect="1" noChangeArrowheads="1"/>
          </p:cNvPicPr>
          <p:nvPr/>
        </p:nvPicPr>
        <p:blipFill>
          <a:blip r:embed="rId6">
            <a:lum bright="-6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572292"/>
            <a:ext cx="3611562" cy="234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5138051"/>
      </p:ext>
    </p:extLst>
  </p:cSld>
  <p:clrMapOvr>
    <a:masterClrMapping/>
  </p:clrMapOvr>
  <p:transition spd="slow">
    <p:wheel spokes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0"/>
            <a:ext cx="7772400" cy="8890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Повязки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400000" y="764704"/>
            <a:ext cx="8348464" cy="5616624"/>
          </a:xfrm>
        </p:spPr>
        <p:txBody>
          <a:bodyPr>
            <a:normAutofit/>
          </a:bodyPr>
          <a:lstStyle/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ПО ВИДУ ПЕРЕВЯЗОЧНОГО МАТЕРИАЛА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-  мягкие		              - твердые 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ru-RU" alt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ПО ЦЕЛЕВОМУ НАЗНАЧЕНИЮ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укрепляющие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 бинтовые		-    косыночные		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 сетчатые		-    липкопластырные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 клеевые		-   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пращевидные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 Т-образные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11560" y="3284985"/>
            <a:ext cx="8348464" cy="3357116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600" dirty="0"/>
              <a:t>         </a:t>
            </a:r>
            <a:r>
              <a:rPr lang="ru-RU" altLang="ru-RU" sz="1800" b="1" u="sng" dirty="0">
                <a:latin typeface="Arial" pitchFamily="34" charset="0"/>
              </a:rPr>
              <a:t>б) иммобилизирующие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1600" b="1" dirty="0">
              <a:latin typeface="Arial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600" b="1" dirty="0" err="1">
                <a:latin typeface="Arial" pitchFamily="34" charset="0"/>
              </a:rPr>
              <a:t>неотвердевающие</a:t>
            </a:r>
            <a:r>
              <a:rPr lang="ru-RU" altLang="ru-RU" sz="1600" b="1" dirty="0">
                <a:latin typeface="Arial" pitchFamily="34" charset="0"/>
              </a:rPr>
              <a:t> </a:t>
            </a:r>
            <a:r>
              <a:rPr lang="ru-RU" altLang="ru-RU" sz="1600" dirty="0">
                <a:latin typeface="Arial" pitchFamily="34" charset="0"/>
              </a:rPr>
              <a:t>		</a:t>
            </a:r>
            <a:r>
              <a:rPr lang="ru-RU" altLang="ru-RU" sz="1600" b="1" dirty="0">
                <a:latin typeface="Arial" pitchFamily="34" charset="0"/>
              </a:rPr>
              <a:t>отвердевающие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600" b="1" dirty="0">
                <a:latin typeface="Arial" pitchFamily="34" charset="0"/>
              </a:rPr>
              <a:t>(шинные)		    	(гипсовые)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600" dirty="0">
                <a:latin typeface="Arial" pitchFamily="34" charset="0"/>
              </a:rPr>
              <a:t>  транспортные		- циркулярные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600" dirty="0">
                <a:latin typeface="Arial" pitchFamily="34" charset="0"/>
              </a:rPr>
              <a:t>   лечебные		            - лангетные (передние, задние, </a:t>
            </a:r>
            <a:r>
              <a:rPr lang="en-US" altLang="ru-RU" sz="1600" dirty="0">
                <a:latin typeface="Arial" pitchFamily="34" charset="0"/>
              </a:rPr>
              <a:t>U</a:t>
            </a:r>
            <a:r>
              <a:rPr lang="ru-RU" altLang="ru-RU" sz="1600" dirty="0">
                <a:latin typeface="Arial" pitchFamily="34" charset="0"/>
              </a:rPr>
              <a:t>-образные, </a:t>
            </a:r>
            <a:r>
              <a:rPr lang="ru-RU" altLang="ru-RU" sz="1600" dirty="0" err="1">
                <a:latin typeface="Arial" pitchFamily="34" charset="0"/>
              </a:rPr>
              <a:t>окончатые</a:t>
            </a:r>
            <a:r>
              <a:rPr lang="ru-RU" altLang="ru-RU" sz="1600" dirty="0">
                <a:latin typeface="Arial" pitchFamily="34" charset="0"/>
              </a:rPr>
              <a:t>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600" dirty="0">
                <a:latin typeface="Arial" pitchFamily="34" charset="0"/>
              </a:rPr>
              <a:t>				- мостовидные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600" dirty="0">
                <a:latin typeface="Arial" pitchFamily="34" charset="0"/>
              </a:rPr>
              <a:t>				- корсеты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600" dirty="0">
                <a:latin typeface="Arial" pitchFamily="34" charset="0"/>
              </a:rPr>
              <a:t>				- гипсовые повязки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000" b="1" dirty="0">
                <a:latin typeface="Arial" pitchFamily="34" charset="0"/>
              </a:rPr>
              <a:t>	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800" b="1" dirty="0">
                <a:latin typeface="Arial" pitchFamily="34" charset="0"/>
              </a:rPr>
              <a:t>	</a:t>
            </a:r>
            <a:r>
              <a:rPr lang="ru-RU" altLang="ru-RU" sz="1800" b="1" u="sng" dirty="0">
                <a:latin typeface="Arial" pitchFamily="34" charset="0"/>
              </a:rPr>
              <a:t>в) </a:t>
            </a:r>
            <a:r>
              <a:rPr lang="ru-RU" altLang="ru-RU" sz="1800" b="1" u="sng" dirty="0" err="1">
                <a:latin typeface="Arial" pitchFamily="34" charset="0"/>
              </a:rPr>
              <a:t>экстензионые</a:t>
            </a:r>
            <a:endParaRPr lang="ru-RU" altLang="ru-RU" sz="1800" dirty="0">
              <a:latin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Бьорн">
  <a:themeElements>
    <a:clrScheme name="Бьорн">
      <a:dk1>
        <a:srgbClr val="000000"/>
      </a:dk1>
      <a:lt1>
        <a:srgbClr val="FFFFFF"/>
      </a:lt1>
      <a:dk2>
        <a:srgbClr val="003474"/>
      </a:dk2>
      <a:lt2>
        <a:srgbClr val="EFE6EB"/>
      </a:lt2>
      <a:accent1>
        <a:srgbClr val="28AE70"/>
      </a:accent1>
      <a:accent2>
        <a:srgbClr val="AC9E0C"/>
      </a:accent2>
      <a:accent3>
        <a:srgbClr val="EF3475"/>
      </a:accent3>
      <a:accent4>
        <a:srgbClr val="8961F3"/>
      </a:accent4>
      <a:accent5>
        <a:srgbClr val="11ADD3"/>
      </a:accent5>
      <a:accent6>
        <a:srgbClr val="E78813"/>
      </a:accent6>
      <a:hlink>
        <a:srgbClr val="CD45C3"/>
      </a:hlink>
      <a:folHlink>
        <a:srgbClr val="E34E4E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jorn" id="{121AC9A9-9DF1-410F-980B-228D05632962}" vid="{661A2AC3-DE07-4883-A618-4B52B678F5E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Bjorn</Template>
  <TotalTime>651</TotalTime>
  <Words>1304</Words>
  <Application>Microsoft Office PowerPoint</Application>
  <PresentationFormat>Экран (4:3)</PresentationFormat>
  <Paragraphs>218</Paragraphs>
  <Slides>30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9" baseType="lpstr">
      <vt:lpstr>Arial</vt:lpstr>
      <vt:lpstr>Calibri</vt:lpstr>
      <vt:lpstr>Garamond</vt:lpstr>
      <vt:lpstr>Georgia</vt:lpstr>
      <vt:lpstr>Monotype Sorts</vt:lpstr>
      <vt:lpstr>Neue Haas Grotesk Text Pro</vt:lpstr>
      <vt:lpstr>System Font Regular</vt:lpstr>
      <vt:lpstr>Times New Roman</vt:lpstr>
      <vt:lpstr>Бьорн</vt:lpstr>
      <vt:lpstr>Раны</vt:lpstr>
      <vt:lpstr>Презентация PowerPoint</vt:lpstr>
      <vt:lpstr>Классификация ран</vt:lpstr>
      <vt:lpstr>Резаная рана:</vt:lpstr>
      <vt:lpstr>Колотая рана:  1. Малые Размеры Входного Отверстия 2. Незначительное Повреждение Окружающих Тканей 3. Опасность Повреждения Внутренних Органов  Наносят Шилом ,Штыком, Ножом </vt:lpstr>
      <vt:lpstr>Рубленая рана:  имеет ровные края,  глубокое повреждение, кровоизлияние вокруг раны,  сильное кровотечение,  повреждение костей,  ушиб окружающих тканей,  повреждение внутренних органов.  Наносят тяжелым острым предметом (топор, шашка),</vt:lpstr>
      <vt:lpstr>Презентация PowerPoint</vt:lpstr>
      <vt:lpstr>Укушенная рана:  1. возникает при укусе животными или человеком.  2.сопровождается тяжелой инфицированностью вирулентной флорой рта человека или животного. </vt:lpstr>
      <vt:lpstr>Презентация PowerPoint</vt:lpstr>
      <vt:lpstr>Рваная рана :  1.дефект тканей (кожи, мышц, сухожилий)   2. имеет неправильную форму,  3. края зазубрены,   4. массивные кровоизлияния в коже, подкожной клетчатке, мышцах.  5. рана заполнена сгустками крови,  Может быть нанесена движущимися частями механизмов, трансмиссий, пилой</vt:lpstr>
      <vt:lpstr>Огнестрельная рана: </vt:lpstr>
      <vt:lpstr>Презентация PowerPoint</vt:lpstr>
      <vt:lpstr>Презентация PowerPoint</vt:lpstr>
      <vt:lpstr>Раневой процесс</vt:lpstr>
      <vt:lpstr>Первая помощь на догоспитальном этапе </vt:lpstr>
      <vt:lpstr>Первичная хирургическая обработка раны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Современные методы лечения ран:</vt:lpstr>
      <vt:lpstr>Повязки</vt:lpstr>
    </vt:vector>
  </TitlesOfParts>
  <Company>kbsu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Хирургическая инфекция</dc:title>
  <dc:creator>image</dc:creator>
  <cp:lastModifiedBy>Пользователь</cp:lastModifiedBy>
  <cp:revision>31</cp:revision>
  <dcterms:created xsi:type="dcterms:W3CDTF">2005-05-18T10:27:39Z</dcterms:created>
  <dcterms:modified xsi:type="dcterms:W3CDTF">2026-09-30T05:05:51Z</dcterms:modified>
</cp:coreProperties>
</file>