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95" y="-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35485A4-2FD5-4EBF-9CBE-50B1A353CD6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A60E155-CDC5-4DDD-BBAA-AEE3AB5807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8496944" cy="1542033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«Принципы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немедикаментозного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медикаментозного лечения, побочные действия препаратов, особенности лечения пациентов пожилого и старческого возраста, оценка эффективности и безопасности лечения, тактика ведения, показания к оказанию специализированной медицинской помощи в стационаре.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356992"/>
            <a:ext cx="3888432" cy="1752600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Пташинская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Анастасия Николаевна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Юшкова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Василина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Андреевна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340768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Острый живот – это комплекс симптомов, возникающий при повреждениях и заболеваниях органов брюшной полости. Ему свойственны</a:t>
            </a:r>
            <a:r>
              <a:rPr lang="en-US" dirty="0" smtClean="0"/>
              <a:t>: </a:t>
            </a:r>
            <a:r>
              <a:rPr lang="ru-RU" dirty="0" smtClean="0"/>
              <a:t>острое начало, боль в животе, напряжение передней брюшной стенки, признаки раздражения брюшины. </a:t>
            </a:r>
          </a:p>
          <a:p>
            <a:endParaRPr lang="ru-RU" dirty="0"/>
          </a:p>
          <a:p>
            <a:r>
              <a:rPr lang="ru-RU" dirty="0" smtClean="0"/>
              <a:t>Успех лечения зависит от своевременной диагностики, правильного выбора тактики лечения (консервативная или хирургическая), адекватности ведения пациента во время лечения.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Принципы </a:t>
            </a:r>
            <a:r>
              <a:rPr lang="ru-RU" sz="2400" dirty="0" err="1" smtClean="0"/>
              <a:t>немедикаментозного</a:t>
            </a:r>
            <a:r>
              <a:rPr lang="ru-RU" sz="2400" dirty="0" smtClean="0"/>
              <a:t> и медикаментозного лечения.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1124744"/>
            <a:ext cx="60486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Немедикаментозные</a:t>
            </a:r>
            <a:r>
              <a:rPr lang="ru-RU" dirty="0" smtClean="0"/>
              <a:t> меры применяются уже при оказании первой помощи</a:t>
            </a:r>
            <a:r>
              <a:rPr lang="en-US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Постельный режим и полный покой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Прикладывание холода к области болевого очага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Аспирация желудочно-кишечного содержимого через </a:t>
            </a:r>
            <a:r>
              <a:rPr lang="ru-RU" dirty="0" err="1" smtClean="0"/>
              <a:t>назогастральный</a:t>
            </a:r>
            <a:r>
              <a:rPr lang="ru-RU" dirty="0" smtClean="0"/>
              <a:t> зонд при кишечной непроходимости, панкреатите (декомпрессия ЖКТ)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Мониторинг жизненно важных функций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Ограничение физической нагрузки, запрет на вправление грыжи, постановку грелки, приём слабительных и </a:t>
            </a:r>
            <a:r>
              <a:rPr lang="ru-RU" dirty="0" err="1" smtClean="0"/>
              <a:t>спазмалитиков</a:t>
            </a:r>
            <a:r>
              <a:rPr lang="ru-RU" dirty="0" smtClean="0"/>
              <a:t> до осмотра врача.</a:t>
            </a:r>
          </a:p>
          <a:p>
            <a:endParaRPr lang="ru-RU" dirty="0"/>
          </a:p>
          <a:p>
            <a:r>
              <a:rPr lang="ru-RU" dirty="0" smtClean="0"/>
              <a:t>Главным </a:t>
            </a:r>
            <a:r>
              <a:rPr lang="ru-RU" dirty="0" err="1" smtClean="0"/>
              <a:t>немедикаментозным</a:t>
            </a:r>
            <a:r>
              <a:rPr lang="ru-RU" dirty="0" smtClean="0"/>
              <a:t> методом при большинстве поражений является оперативное вмешательство, которое выполняется сразу после постановки диагноза.</a:t>
            </a:r>
            <a:endParaRPr lang="ru-RU" dirty="0"/>
          </a:p>
        </p:txBody>
      </p:sp>
      <p:pic>
        <p:nvPicPr>
          <p:cNvPr id="4" name="Рисунок 3" descr="otrMZk57k-w4iw9AnKFjp9Lp8gch8ywFv-j6XGUvX8B6Hdyux2Hl8JdAWpqNvjh5sRtnMJ-4L4GijT4dcVpvSPx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340768"/>
            <a:ext cx="2590800" cy="1727200"/>
          </a:xfrm>
          <a:prstGeom prst="rect">
            <a:avLst/>
          </a:prstGeom>
        </p:spPr>
      </p:pic>
      <p:pic>
        <p:nvPicPr>
          <p:cNvPr id="5" name="Рисунок 4" descr="2OJvYkx5ObliIF97wmF-d1iisFgK8_OspYuR6rbGVPDdxJNPGPC-6ivp1gTKIBsnr9uWZXMYDrdk5daqce6-tH487o0JM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3284984"/>
            <a:ext cx="2963333" cy="29633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404664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Принципы </a:t>
            </a:r>
            <a:r>
              <a:rPr lang="ru-RU" sz="2400" dirty="0" err="1" smtClean="0"/>
              <a:t>немедикаментозного</a:t>
            </a:r>
            <a:r>
              <a:rPr lang="ru-RU" sz="2400" dirty="0" smtClean="0"/>
              <a:t> и медикаментозного лечения.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12776"/>
            <a:ext cx="78843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Медикаментозное лечение включает применение различных групп препаратов, направлена на устранение болевого синдрома, интоксикации, нарушений гомеостаза. Она включает в себя применение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Антибиотиков широкого спектра действия</a:t>
            </a:r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Спазмолитиков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Дезинтоксикационной</a:t>
            </a:r>
            <a:r>
              <a:rPr lang="ru-RU" dirty="0" smtClean="0"/>
              <a:t> и </a:t>
            </a:r>
            <a:r>
              <a:rPr lang="ru-RU" dirty="0" err="1" smtClean="0"/>
              <a:t>инфузионной</a:t>
            </a:r>
            <a:r>
              <a:rPr lang="ru-RU" dirty="0" smtClean="0"/>
              <a:t> терапии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Ингибиторы </a:t>
            </a:r>
            <a:r>
              <a:rPr lang="ru-RU" dirty="0" err="1" smtClean="0"/>
              <a:t>протеолиза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Антациды и ингибиторы протонной помпы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При механической непроходимости с парезом кишечника – стимуляторы моторики.</a:t>
            </a:r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Побочные действия лекарственных препаратов.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556792"/>
            <a:ext cx="756084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Применение лекарственных средств всегда сопряжено с риском появления побочных эффектов. Они завися от группы</a:t>
            </a:r>
            <a:r>
              <a:rPr lang="en-US" sz="16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Аминогликозиды</a:t>
            </a:r>
            <a:r>
              <a:rPr lang="ru-RU" sz="1600" dirty="0"/>
              <a:t> — нефро- и </a:t>
            </a:r>
            <a:r>
              <a:rPr lang="ru-RU" sz="1600" dirty="0" err="1"/>
              <a:t>ототоксичность</a:t>
            </a:r>
            <a:r>
              <a:rPr lang="ru-RU" sz="1600" dirty="0"/>
              <a:t>, </a:t>
            </a:r>
            <a:r>
              <a:rPr lang="ru-RU" sz="1600" dirty="0" smtClean="0"/>
              <a:t>блокада </a:t>
            </a:r>
            <a:r>
              <a:rPr lang="ru-RU" sz="1600" dirty="0"/>
              <a:t>нервно-мышечной передачи;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Цефалоспорины</a:t>
            </a:r>
            <a:r>
              <a:rPr lang="ru-RU" sz="1600" dirty="0"/>
              <a:t> — аллергические реакции, </a:t>
            </a:r>
            <a:r>
              <a:rPr lang="ru-RU" sz="1600" dirty="0" err="1"/>
              <a:t>псевдомембранозный</a:t>
            </a:r>
            <a:r>
              <a:rPr lang="ru-RU" sz="1600" dirty="0"/>
              <a:t> колит, нарушение функции почек при сочетании с </a:t>
            </a:r>
            <a:r>
              <a:rPr lang="ru-RU" sz="1600" dirty="0" err="1"/>
              <a:t>нефротоксичными</a:t>
            </a:r>
            <a:r>
              <a:rPr lang="ru-RU" sz="1600" dirty="0"/>
              <a:t> препаратами;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Фторхинолоны</a:t>
            </a:r>
            <a:r>
              <a:rPr lang="ru-RU" sz="1600" dirty="0"/>
              <a:t> — </a:t>
            </a:r>
            <a:r>
              <a:rPr lang="ru-RU" sz="1600" dirty="0" err="1"/>
              <a:t>тендинопатии</a:t>
            </a:r>
            <a:r>
              <a:rPr lang="ru-RU" sz="1600" dirty="0"/>
              <a:t>, влияние на хрящ (ограничение у детей), цитолиз печени;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Атропин и </a:t>
            </a:r>
            <a:r>
              <a:rPr lang="ru-RU" sz="1600" dirty="0" err="1"/>
              <a:t>платифиллин</a:t>
            </a:r>
            <a:r>
              <a:rPr lang="ru-RU" sz="1600" dirty="0"/>
              <a:t> — тахикардия, задержка мочи, сухость слизистых, риск пареза кишечника при избыточном применении (маскировка перитонита);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Ингибиторы протонной помпы — риск атрофического гастрита, гиперплазии эндокринных клеток, нарушения всасывания микроэлементов;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/>
              <a:t>Инфузионная</a:t>
            </a:r>
            <a:r>
              <a:rPr lang="ru-RU" sz="1600" dirty="0"/>
              <a:t> терапия в больших объёмах — риск отёка лёгких и головного мозга, особенно у пациентов с сердечной патологией;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Анальгетики до установления диагноза — стирание клинической картины и диагностические ошибки.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92696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Особенности лечения пациентов пожилого и старческого возраста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1502688"/>
            <a:ext cx="79208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Лица старшего возраста составляют значительную долю пациентов с «острым животом</a:t>
            </a:r>
            <a:r>
              <a:rPr lang="ru-RU" dirty="0" smtClean="0"/>
              <a:t>», их ведение имеет </a:t>
            </a:r>
            <a:r>
              <a:rPr lang="ru-RU" dirty="0"/>
              <a:t>особенности</a:t>
            </a:r>
            <a:r>
              <a:rPr lang="ru-RU" dirty="0" smtClean="0"/>
              <a:t>. Клиническая картина у таких пациентов часто стёрта, у этого явления есть ряд причин</a:t>
            </a:r>
            <a:r>
              <a:rPr lang="en-US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dirty="0" err="1"/>
              <a:t>Ареактивность</a:t>
            </a:r>
            <a:r>
              <a:rPr lang="ru-RU" dirty="0"/>
              <a:t> </a:t>
            </a:r>
            <a:r>
              <a:rPr lang="ru-RU" dirty="0" smtClean="0"/>
              <a:t>организм</a:t>
            </a:r>
            <a:r>
              <a:rPr lang="ru-RU" dirty="0"/>
              <a:t>а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Снижение чувствительности болевых рецепторов, деградация иммунной системы и замедление обменных </a:t>
            </a:r>
            <a:r>
              <a:rPr lang="ru-RU" dirty="0" smtClean="0"/>
              <a:t>процессов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Наличие сопутствующей патологии (ишемическая болезнь сердца, сахарный диабет, </a:t>
            </a:r>
            <a:r>
              <a:rPr lang="ru-RU" dirty="0" smtClean="0"/>
              <a:t>гипертония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Атония кишечника у пожилых повышает риск возникновения и ущемления грыж, калового ущемления; высокая летальность при ущемлении грыж у пожилых достигает 10%;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При пальпируемом инфильтрате в подвздошной области у пожилых обязательна дифференциальная диагностика с опухолью слепой кишки (</a:t>
            </a:r>
            <a:r>
              <a:rPr lang="ru-RU" dirty="0" err="1"/>
              <a:t>колоноскопия</a:t>
            </a:r>
            <a:r>
              <a:rPr lang="ru-RU" dirty="0"/>
              <a:t>, </a:t>
            </a:r>
            <a:r>
              <a:rPr lang="ru-RU" dirty="0" err="1"/>
              <a:t>ирригоскопия</a:t>
            </a:r>
            <a:r>
              <a:rPr lang="ru-RU" dirty="0"/>
              <a:t>).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Особенности лечения пациентов пожилого и старческого возраста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700808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Особенности тактики лечения включа</a:t>
            </a:r>
            <a:r>
              <a:rPr lang="ru-RU" dirty="0"/>
              <a:t>ю</a:t>
            </a:r>
            <a:r>
              <a:rPr lang="ru-RU" dirty="0" smtClean="0"/>
              <a:t>т в себя</a:t>
            </a:r>
            <a:r>
              <a:rPr lang="en-US" dirty="0" smtClean="0"/>
              <a:t>: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err="1" smtClean="0"/>
              <a:t>Полипрагмазия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Титрование объёмов </a:t>
            </a:r>
            <a:r>
              <a:rPr lang="ru-RU" dirty="0" err="1"/>
              <a:t>инфузионной</a:t>
            </a:r>
            <a:r>
              <a:rPr lang="ru-RU" dirty="0"/>
              <a:t> терапии во избежание сердечной декомпенсации и отёка </a:t>
            </a:r>
            <a:r>
              <a:rPr lang="ru-RU" dirty="0" smtClean="0"/>
              <a:t>лёгких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Низкий порог к анестезиологическому </a:t>
            </a:r>
            <a:r>
              <a:rPr lang="ru-RU" dirty="0" smtClean="0"/>
              <a:t>риску</a:t>
            </a: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Более ранние и широкие показания к активной хирургической </a:t>
            </a:r>
            <a:r>
              <a:rPr lang="ru-RU" dirty="0" smtClean="0"/>
              <a:t>тактике</a:t>
            </a:r>
            <a:endParaRPr lang="ru-RU" dirty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 descr="5MV9QlFRQ5Su8iQduAkOMqM2jpzfub4Ejh8HPJ2ST1mpRwL4R8_Y--T2RUFX89QKdRXeA7PlE8eJ2yZVBG9q811OKgSJP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573016"/>
            <a:ext cx="4248472" cy="28323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Оценка эффективности и безопасности проводимого лечения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700808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Эффективность терапии оценивается по клиническим и лабораторно-инструментальным критериям: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Клиника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Лабораторные показатели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Инструментальный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404664"/>
            <a:ext cx="6120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Тактика ведения пациентов и показания к госпитализации в стационар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46805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догоспитальном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этапе при подозрении на «острый живот» пациенту обеспечивают покой, голод, холод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очаг; воспрещаются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приём слабительных,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грелки, анальгетики, самостоятельное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вправления грыжи. Показана срочная доставка в специализированное медицинское учреждение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b="1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mLq7BmJEu2BJN1NLUVArYY4st0LJKa8LzrZOpr3BmTVxatOPHYlmhbGlIzaF_2AHJizlkV6AvxktkefVJSuvBvWYbD7m2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2780928"/>
            <a:ext cx="4482538" cy="35865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96752"/>
            <a:ext cx="66967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Показания к оказанию специализированной медицинской помощи в стационарных условиях: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Любая травма живота (закрытая или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открытая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Острый аппендицит всех форм 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аппендэктомия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как можно раньше после установления диагноза;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Деструктивные формы острого холецистита (флегмонозная, гангренозная,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перфоративная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эмпиема,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калькулёзный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холецистит с неэффективностью консервативной терапии;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Тяжёлый острый панкреатит с некрозом, кистами, абсцессами, камнями в желчных протоках;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Флегмона желудка и кишечника при неэффективности консервативной терапии, перитонит, перфорация;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Абсцессы брюшной полости (внутри-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забрюшинные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внутриорганные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Ущемлённые грыжи любой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локализации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Острая кишечная непроходимость, не разрешающаяся консервативными мерами в течение 6–12 часов, а также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странгуляционной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форме сразу;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Перекрут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яичка (не позднее 6 часов от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начала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Завороты кишок с признаками непроходимости и перитонита;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Острые нарушения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мезентериального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кровообращения с инфарктом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кишечника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476672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Тактика ведения пациентов и показания к госпитализации в стационар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l0DJcq4j2hei0EH-f8NcJa-wnt0-8pYx1lPN3EUGsWjlKvJRCvQ2y8OFb5Uz5KEQstXvXwmzUNF8CbIDt_2VOX7xR6vXX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244408" cy="5500566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</TotalTime>
  <Words>744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Тема: «Принципы немедикаментозного и медикаментозного лечения, побочные действия препаратов, особенности лечения пациентов пожилого и старческого возраста, оценка эффективности и безопасности лечения, тактика ведения, показания к оказанию специализированной медицинской помощи в стационаре. </vt:lpstr>
      <vt:lpstr>введение</vt:lpstr>
      <vt:lpstr>Слайд 3</vt:lpstr>
      <vt:lpstr>Слайд 4</vt:lpstr>
      <vt:lpstr>Побочные действия лекарственных препаратов.</vt:lpstr>
      <vt:lpstr>Слайд 6</vt:lpstr>
      <vt:lpstr>Особенности лечения пациентов пожилого и старческого возраста </vt:lpstr>
      <vt:lpstr>Оценка эффективности и безопасности проводимого лечения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«Принципы немедикаментозного и медикаментозного лечения, побочные действия препаратов, особенности лечения пациентов пожилого и старческого возраста, оценка эффективности и безопасности лечения, тактика ведения, показания к оказанию специализированной медицинской помощи в стационаре.</dc:title>
  <dc:creator>Vasilina</dc:creator>
  <cp:lastModifiedBy>Vasilina</cp:lastModifiedBy>
  <cp:revision>10</cp:revision>
  <dcterms:created xsi:type="dcterms:W3CDTF">2026-10-08T03:35:51Z</dcterms:created>
  <dcterms:modified xsi:type="dcterms:W3CDTF">2026-10-08T11:26:21Z</dcterms:modified>
</cp:coreProperties>
</file>